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361" r:id="rId2"/>
    <p:sldId id="355" r:id="rId3"/>
    <p:sldId id="363" r:id="rId4"/>
    <p:sldId id="378" r:id="rId5"/>
    <p:sldId id="377" r:id="rId6"/>
    <p:sldId id="369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465A66"/>
    <a:srgbClr val="97C000"/>
    <a:srgbClr val="0099B5"/>
    <a:srgbClr val="E30083"/>
    <a:srgbClr val="1182EA"/>
    <a:srgbClr val="EE1433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2" autoAdjust="0"/>
    <p:restoredTop sz="88608" autoAdjust="0"/>
  </p:normalViewPr>
  <p:slideViewPr>
    <p:cSldViewPr snapToGrid="0">
      <p:cViewPr varScale="1">
        <p:scale>
          <a:sx n="61" d="100"/>
          <a:sy n="61" d="100"/>
        </p:scale>
        <p:origin x="1860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D9A2C-1224-45BB-9EC2-ED85A337299D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1B24-783F-4785-AEFA-DC900429C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6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8348-5C75-4277-B91F-4768596546A6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B81E-59E5-497E-A9DA-40D5ABD0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3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2057400"/>
            <a:ext cx="8229600" cy="3267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2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5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8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974" y="1732832"/>
            <a:ext cx="3420000" cy="34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1723136"/>
            <a:ext cx="4427538" cy="28956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1" y="5108268"/>
            <a:ext cx="1593850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103814" y="5108268"/>
            <a:ext cx="1593850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86600" y="5108268"/>
            <a:ext cx="1447801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8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4423" y="1657350"/>
            <a:ext cx="4191000" cy="4191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00600" y="2110266"/>
            <a:ext cx="3886200" cy="340201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9" name="Oval 2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-Shape 29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18" name="Rounded Rectangle 17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8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1273" y="206519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169275" y="2065193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10043" y="2065193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50811" y="2065193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1579" y="2065193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34074" y="2058004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580068" y="31050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0836" y="31050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061604" y="31050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02372" y="31050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543141" y="3097853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204050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444818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685586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926355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59" name="Oval 5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-Shape 59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62" name="Oval 61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-Shape 62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01273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34074" y="4165036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7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0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57175" y="1601400"/>
            <a:ext cx="1980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465574" y="1601400"/>
            <a:ext cx="1980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673973" y="1601400"/>
            <a:ext cx="1980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882371" y="1601400"/>
            <a:ext cx="1980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75638" y="3810000"/>
            <a:ext cx="1743075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2584037" y="3810000"/>
            <a:ext cx="1743075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792436" y="3810000"/>
            <a:ext cx="1743075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000834" y="3810000"/>
            <a:ext cx="1743075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4" name="Rounded Rectangle 23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9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7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0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57175" y="1828800"/>
            <a:ext cx="266580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47075" y="4571999"/>
            <a:ext cx="22860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252787" y="1828800"/>
            <a:ext cx="266580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248400" y="1828800"/>
            <a:ext cx="266580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442687" y="4571999"/>
            <a:ext cx="22860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6438300" y="4571999"/>
            <a:ext cx="22860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4" name="Rounded Rectangle 23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7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0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262372" y="3018696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415232" y="1219199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458116" y="3018697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610976" y="1219200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4626884" y="3018697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4779744" y="1219200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6819100" y="3018697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6971960" y="1219200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262372" y="5410199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415232" y="3610702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2458116" y="5410200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610976" y="3610703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2" hasCustomPrompt="1"/>
          </p:nvPr>
        </p:nvSpPr>
        <p:spPr>
          <a:xfrm>
            <a:off x="4626884" y="5410200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79744" y="3610703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819100" y="5410200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6971960" y="3610703"/>
            <a:ext cx="1764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38" name="Rounded Rectangle 37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39" name="Rounded Rectangle 38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4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7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0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597280" y="3247296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50140" y="1580400"/>
            <a:ext cx="1620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597280" y="5638800"/>
            <a:ext cx="206972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50140" y="3963112"/>
            <a:ext cx="1620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937878" y="1676400"/>
            <a:ext cx="5680660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2937878" y="3962400"/>
            <a:ext cx="5680660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AutoShape 4"/>
          <p:cNvSpPr>
            <a:spLocks noChangeAspect="1" noChangeArrowheads="1" noTextEdit="1"/>
          </p:cNvSpPr>
          <p:nvPr userDrawn="1"/>
        </p:nvSpPr>
        <p:spPr bwMode="auto">
          <a:xfrm>
            <a:off x="3625850" y="2673350"/>
            <a:ext cx="18907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4" name="Rounded Rectangle 23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149418"/>
            <a:ext cx="8229600" cy="3489382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2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5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2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133600"/>
            <a:ext cx="8229600" cy="3429000"/>
          </a:xfrm>
        </p:spPr>
        <p:txBody>
          <a:bodyPr numCol="2" spcCol="36000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-Shape 23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26" name="Oval 25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-Shape 26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9" y="1981200"/>
            <a:ext cx="6070956" cy="3429000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3018" y="1981200"/>
            <a:ext cx="2481530" cy="3124200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10116" y="2195053"/>
            <a:ext cx="4567083" cy="2944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4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7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mob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868749" cy="3733800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0438"/>
            <a:ext cx="1018718" cy="2062162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886314"/>
            <a:ext cx="3429000" cy="3676286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33175" y="2207665"/>
            <a:ext cx="2224754" cy="2976784"/>
          </a:xfrm>
          <a:prstGeom prst="roundRect">
            <a:avLst>
              <a:gd name="adj" fmla="val 2838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4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7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37738" y="3819526"/>
            <a:ext cx="823913" cy="1426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4" name="Rounded Rectangle 23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67200" y="1600200"/>
            <a:ext cx="4038600" cy="40386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704" y="1962514"/>
            <a:ext cx="3171644" cy="3752486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4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7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51817" y="4662584"/>
            <a:ext cx="144780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33800" y="4662584"/>
            <a:ext cx="144780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69834" y="4662584"/>
            <a:ext cx="1447800" cy="105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0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re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918213"/>
            <a:ext cx="3069566" cy="2322149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4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7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3733800" y="1905000"/>
            <a:ext cx="4953000" cy="335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3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828800"/>
            <a:ext cx="8229600" cy="3886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2937878" y="6172609"/>
            <a:ext cx="34596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1050" spc="0" dirty="0">
                <a:solidFill>
                  <a:schemeClr val="tx2"/>
                </a:solidFill>
                <a:latin typeface="+mn-lt"/>
              </a:rPr>
              <a:t>Phone: +1(123) 456 78 90 | e-mail</a:t>
            </a:r>
            <a:r>
              <a:rPr lang="ru-RU" sz="1050" spc="0" dirty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1050" spc="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spc="0" dirty="0">
                <a:solidFill>
                  <a:schemeClr val="tx2"/>
                </a:solidFill>
                <a:latin typeface="+mn-lt"/>
              </a:rPr>
              <a:t>mail@domain.com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2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5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7870" y="6186318"/>
            <a:ext cx="1493833" cy="396000"/>
            <a:chOff x="337870" y="6193900"/>
            <a:chExt cx="1493833" cy="3960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337870" y="6193900"/>
              <a:ext cx="736169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400" b="0" dirty="0">
                  <a:latin typeface="+mj-lt"/>
                </a:rPr>
                <a:t>YOUR</a:t>
              </a:r>
              <a:endParaRPr lang="ru-RU" sz="1400" b="0" dirty="0">
                <a:latin typeface="+mj-lt"/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4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4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5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90" r:id="rId3"/>
    <p:sldLayoutId id="2147483689" r:id="rId4"/>
    <p:sldLayoutId id="2147483702" r:id="rId5"/>
    <p:sldLayoutId id="2147483713" r:id="rId6"/>
    <p:sldLayoutId id="2147483712" r:id="rId7"/>
    <p:sldLayoutId id="2147483711" r:id="rId8"/>
    <p:sldLayoutId id="2147483691" r:id="rId9"/>
    <p:sldLayoutId id="2147483694" r:id="rId10"/>
    <p:sldLayoutId id="2147483695" r:id="rId11"/>
    <p:sldLayoutId id="2147483707" r:id="rId12"/>
    <p:sldLayoutId id="2147483705" r:id="rId13"/>
    <p:sldLayoutId id="2147483704" r:id="rId14"/>
    <p:sldLayoutId id="2147483698" r:id="rId15"/>
    <p:sldLayoutId id="2147483708" r:id="rId16"/>
    <p:sldLayoutId id="2147483709" r:id="rId17"/>
    <p:sldLayoutId id="214748371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48348" y="1766822"/>
            <a:ext cx="6248400" cy="163594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Wide range of client data sources</a:t>
            </a:r>
          </a:p>
          <a:p>
            <a:r>
              <a:rPr lang="en-US" dirty="0"/>
              <a:t>Meaningful reporting requires automatically pulling data out from multiple end-points including SEO tools, Web Analytics, AdWords, Email Marketing, CRM etc.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AGENCY </a:t>
            </a:r>
            <a:r>
              <a:rPr lang="en-US" b="1" dirty="0">
                <a:solidFill>
                  <a:schemeClr val="tx1"/>
                </a:solidFill>
                <a:latin typeface="Mura-Knockout" panose="02000500000000000000" pitchFamily="2" charset="0"/>
              </a:rPr>
              <a:t>IMPERATIVE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Reporting challenges-Handling multiple clients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148348" y="3251391"/>
            <a:ext cx="6248400" cy="1091381"/>
          </a:xfrm>
          <a:prstGeom prst="rect">
            <a:avLst/>
          </a:prstGeom>
        </p:spPr>
        <p:txBody>
          <a:bodyPr vert="horz" wrap="square" lIns="91440" tIns="0" rIns="91440" bIns="0" numCol="1" spcCol="36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j-lt"/>
              </a:rPr>
              <a:t>Excel limitations</a:t>
            </a:r>
          </a:p>
          <a:p>
            <a:r>
              <a:rPr lang="en-US" dirty="0"/>
              <a:t>Complex data transformations, automated data refresh, third party lookups etc. not possible</a:t>
            </a:r>
          </a:p>
          <a:p>
            <a:r>
              <a:rPr lang="en-US" dirty="0"/>
              <a:t> 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2148348" y="4547039"/>
            <a:ext cx="6248400" cy="1091381"/>
          </a:xfrm>
          <a:prstGeom prst="rect">
            <a:avLst/>
          </a:prstGeom>
        </p:spPr>
        <p:txBody>
          <a:bodyPr vert="horz" wrap="square" lIns="91440" tIns="0" rIns="91440" bIns="0" numCol="1" spcCol="36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j-lt"/>
              </a:rPr>
              <a:t>Productivity constraints</a:t>
            </a:r>
          </a:p>
          <a:p>
            <a:r>
              <a:rPr lang="en-US" dirty="0"/>
              <a:t>In-ordinate amounts of time spent on manual report compilation. Not scalable as client requirements or number of clients grows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0" y="1539583"/>
            <a:ext cx="1628775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0" y="3038083"/>
            <a:ext cx="1628775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49" y="4440266"/>
            <a:ext cx="16287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b="1" dirty="0" err="1">
                <a:solidFill>
                  <a:schemeClr val="tx1"/>
                </a:solidFill>
                <a:latin typeface="Mura-Knockout" panose="02000500000000000000" pitchFamily="2" charset="0"/>
              </a:rPr>
              <a:t>eZBI</a:t>
            </a:r>
            <a:endParaRPr lang="en-GB" b="1" dirty="0">
              <a:solidFill>
                <a:schemeClr val="tx1"/>
              </a:solidFill>
              <a:latin typeface="Mura-Knockout" panose="020005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Cloud hosted BI using </a:t>
            </a:r>
            <a:r>
              <a:rPr lang="en-GB" dirty="0" err="1"/>
              <a:t>PowerBI</a:t>
            </a:r>
            <a:r>
              <a:rPr lang="en-GB" dirty="0"/>
              <a:t> Embedded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07819" y="1525447"/>
            <a:ext cx="3568955" cy="1323440"/>
            <a:chOff x="4807819" y="1659794"/>
            <a:chExt cx="3568955" cy="1323440"/>
          </a:xfrm>
        </p:grpSpPr>
        <p:sp>
          <p:nvSpPr>
            <p:cNvPr id="8" name="Rectangle 7"/>
            <p:cNvSpPr/>
            <p:nvPr/>
          </p:nvSpPr>
          <p:spPr>
            <a:xfrm>
              <a:off x="4807820" y="1659794"/>
              <a:ext cx="3333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Automated Data Integration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819" y="2059904"/>
              <a:ext cx="35689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Automatically pulls data from over 25 digital marketing tools into a central database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7819" y="3030681"/>
            <a:ext cx="3716748" cy="1323440"/>
            <a:chOff x="4807820" y="2927445"/>
            <a:chExt cx="3716748" cy="1323440"/>
          </a:xfrm>
        </p:grpSpPr>
        <p:sp>
          <p:nvSpPr>
            <p:cNvPr id="10" name="Rectangle 9"/>
            <p:cNvSpPr/>
            <p:nvPr/>
          </p:nvSpPr>
          <p:spPr>
            <a:xfrm>
              <a:off x="4807820" y="2927445"/>
              <a:ext cx="3333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Advanced visualizations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7820" y="3327555"/>
              <a:ext cx="3716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Allow clients web based access to their own dashboards. Insightful reports built by </a:t>
              </a:r>
              <a:r>
                <a:rPr lang="en-GB" dirty="0" err="1"/>
                <a:t>PowerBI</a:t>
              </a:r>
              <a:r>
                <a:rPr lang="en-GB" dirty="0"/>
                <a:t> specialists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7819" y="4487484"/>
            <a:ext cx="3982219" cy="1323440"/>
            <a:chOff x="4704580" y="5010704"/>
            <a:chExt cx="3982219" cy="1323440"/>
          </a:xfrm>
        </p:grpSpPr>
        <p:sp>
          <p:nvSpPr>
            <p:cNvPr id="12" name="Rectangle 11"/>
            <p:cNvSpPr/>
            <p:nvPr/>
          </p:nvSpPr>
          <p:spPr>
            <a:xfrm>
              <a:off x="4704581" y="5010704"/>
              <a:ext cx="3333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Flexible pricing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04580" y="5410814"/>
              <a:ext cx="398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Monthly pricing with long term contracts. No </a:t>
              </a:r>
              <a:r>
                <a:rPr lang="en-GB" dirty="0" err="1"/>
                <a:t>PowerBI</a:t>
              </a:r>
              <a:r>
                <a:rPr lang="en-GB" dirty="0"/>
                <a:t> licence costs, user count of data size constraints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87761"/>
            <a:ext cx="39243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b="1" dirty="0">
                <a:solidFill>
                  <a:schemeClr val="tx1"/>
                </a:solidFill>
                <a:latin typeface="Mura-Knockout" panose="02000500000000000000" pitchFamily="2" charset="0"/>
              </a:rPr>
              <a:t>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ezBI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968761" y="1698153"/>
            <a:ext cx="2745085" cy="2753926"/>
            <a:chOff x="4807819" y="1659794"/>
            <a:chExt cx="3568955" cy="1600439"/>
          </a:xfrm>
        </p:grpSpPr>
        <p:sp>
          <p:nvSpPr>
            <p:cNvPr id="8" name="Rectangle 7"/>
            <p:cNvSpPr/>
            <p:nvPr/>
          </p:nvSpPr>
          <p:spPr>
            <a:xfrm>
              <a:off x="4807820" y="1659794"/>
              <a:ext cx="2573290" cy="52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Real-time intelligence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819" y="2059904"/>
              <a:ext cx="35689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Supports Direct Query mode in </a:t>
              </a:r>
              <a:r>
                <a:rPr lang="en-GB" dirty="0" err="1"/>
                <a:t>PowerBI</a:t>
              </a:r>
              <a:r>
                <a:rPr lang="en-GB" dirty="0"/>
                <a:t>. No need for manually republishing reports for every data refresh cycle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776543" y="1726628"/>
            <a:ext cx="2490563" cy="62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ebas" pitchFamily="2" charset="0"/>
              </a:rPr>
              <a:t>Granular access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0897" y="2430069"/>
            <a:ext cx="243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Easily control which user gets to see what content using role based access control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76543" y="3969446"/>
            <a:ext cx="2314947" cy="2327506"/>
            <a:chOff x="4704580" y="4861876"/>
            <a:chExt cx="3982219" cy="1232886"/>
          </a:xfrm>
        </p:grpSpPr>
        <p:sp>
          <p:nvSpPr>
            <p:cNvPr id="12" name="Rectangle 11"/>
            <p:cNvSpPr/>
            <p:nvPr/>
          </p:nvSpPr>
          <p:spPr>
            <a:xfrm>
              <a:off x="4704580" y="4861876"/>
              <a:ext cx="3982219" cy="309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Highly cost-effective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04580" y="5171432"/>
              <a:ext cx="398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One single monthly fee based on number of clients. No other software/hardware license costs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23838" y="1698154"/>
            <a:ext cx="2181893" cy="1867329"/>
            <a:chOff x="4807820" y="2927445"/>
            <a:chExt cx="3716748" cy="930658"/>
          </a:xfrm>
        </p:grpSpPr>
        <p:sp>
          <p:nvSpPr>
            <p:cNvPr id="18" name="Rectangle 17"/>
            <p:cNvSpPr/>
            <p:nvPr/>
          </p:nvSpPr>
          <p:spPr>
            <a:xfrm>
              <a:off x="4807820" y="2927445"/>
              <a:ext cx="3333136" cy="451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Multi-tenant application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7820" y="3269149"/>
              <a:ext cx="3716748" cy="58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Add unlimited number of clients and users per client-all for a fixed monthly fee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8759" y="4038764"/>
            <a:ext cx="2434007" cy="1600439"/>
            <a:chOff x="4807819" y="1659794"/>
            <a:chExt cx="3568955" cy="1600439"/>
          </a:xfrm>
        </p:grpSpPr>
        <p:sp>
          <p:nvSpPr>
            <p:cNvPr id="22" name="Rectangle 21"/>
            <p:cNvSpPr/>
            <p:nvPr/>
          </p:nvSpPr>
          <p:spPr>
            <a:xfrm>
              <a:off x="4807820" y="1659794"/>
              <a:ext cx="3333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Threshold alerts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7819" y="2059904"/>
              <a:ext cx="35689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Setup rules based alerts for key metrics and get real-time notifications when thresholds exceeded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67719" y="3969446"/>
            <a:ext cx="1997989" cy="2327506"/>
            <a:chOff x="5718033" y="1722180"/>
            <a:chExt cx="2776652" cy="1943013"/>
          </a:xfrm>
        </p:grpSpPr>
        <p:sp>
          <p:nvSpPr>
            <p:cNvPr id="25" name="Rectangle 24"/>
            <p:cNvSpPr/>
            <p:nvPr/>
          </p:nvSpPr>
          <p:spPr>
            <a:xfrm>
              <a:off x="5718033" y="1722180"/>
              <a:ext cx="2776652" cy="590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ebas" pitchFamily="2" charset="0"/>
                </a:rPr>
                <a:t>Automated client reports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8033" y="2200673"/>
              <a:ext cx="2776652" cy="146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Configure automated pdf emails with period reports to be emailed directly to clients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3" y="1713382"/>
            <a:ext cx="849844" cy="811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17" y="1717929"/>
            <a:ext cx="810791" cy="817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166" y="1722125"/>
            <a:ext cx="834595" cy="908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27" y="3954351"/>
            <a:ext cx="795533" cy="884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161" y="3954351"/>
            <a:ext cx="889421" cy="8292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66" y="3923746"/>
            <a:ext cx="907887" cy="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ezBI</a:t>
            </a:r>
            <a:r>
              <a:rPr lang="en-GB" dirty="0"/>
              <a:t> Architecture components</a:t>
            </a:r>
            <a:endParaRPr lang="en-GB" b="1" dirty="0">
              <a:solidFill>
                <a:schemeClr val="tx1"/>
              </a:solidFill>
              <a:latin typeface="Mura-Knockout" panose="020005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makes up </a:t>
            </a:r>
            <a:r>
              <a:rPr lang="en-GB" dirty="0" err="1"/>
              <a:t>ezBI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22754" y="4859947"/>
            <a:ext cx="347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Admin Frontend</a:t>
            </a:r>
          </a:p>
          <a:p>
            <a:r>
              <a:rPr lang="en-US" sz="1400" dirty="0"/>
              <a:t>Allows Agency Admin to add and manage clients and users. Allows viewing client reports from a single login</a:t>
            </a:r>
            <a:endParaRPr lang="hi-IN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6070" y="3134618"/>
            <a:ext cx="34702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 Frontend</a:t>
            </a:r>
          </a:p>
          <a:p>
            <a:r>
              <a:rPr lang="en-US" sz="1400" dirty="0"/>
              <a:t>Web based dashboard that allows clients to see only their reports</a:t>
            </a:r>
            <a:endParaRPr lang="hi-IN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51867" y="1534366"/>
            <a:ext cx="3470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processor</a:t>
            </a:r>
          </a:p>
          <a:p>
            <a:r>
              <a:rPr lang="en-US" sz="1600" dirty="0"/>
              <a:t>Automatically downloads and processes data from client systems into a centralized Azure SQL server database</a:t>
            </a:r>
            <a:endParaRPr lang="hi-IN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92" y="2373616"/>
            <a:ext cx="24384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54" y="3437210"/>
            <a:ext cx="2438400" cy="243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54" y="1432072"/>
            <a:ext cx="2997649" cy="13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b="1" dirty="0">
                <a:solidFill>
                  <a:schemeClr val="tx1"/>
                </a:solidFill>
              </a:rPr>
              <a:t>Engagement Models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642341" y="1505577"/>
            <a:ext cx="5472684" cy="4053321"/>
            <a:chOff x="1642341" y="1505577"/>
            <a:chExt cx="5472684" cy="4053321"/>
          </a:xfrm>
        </p:grpSpPr>
        <p:sp>
          <p:nvSpPr>
            <p:cNvPr id="12" name="Freeform: Shape 11"/>
            <p:cNvSpPr/>
            <p:nvPr/>
          </p:nvSpPr>
          <p:spPr>
            <a:xfrm rot="21600000">
              <a:off x="1642341" y="1505577"/>
              <a:ext cx="5472684" cy="1763459"/>
            </a:xfrm>
            <a:custGeom>
              <a:avLst/>
              <a:gdLst>
                <a:gd name="connsiteX0" fmla="*/ 0 w 5472684"/>
                <a:gd name="connsiteY0" fmla="*/ 0 h 1763457"/>
                <a:gd name="connsiteX1" fmla="*/ 4590956 w 5472684"/>
                <a:gd name="connsiteY1" fmla="*/ 0 h 1763457"/>
                <a:gd name="connsiteX2" fmla="*/ 5472684 w 5472684"/>
                <a:gd name="connsiteY2" fmla="*/ 881729 h 1763457"/>
                <a:gd name="connsiteX3" fmla="*/ 4590956 w 5472684"/>
                <a:gd name="connsiteY3" fmla="*/ 1763457 h 1763457"/>
                <a:gd name="connsiteX4" fmla="*/ 0 w 5472684"/>
                <a:gd name="connsiteY4" fmla="*/ 1763457 h 1763457"/>
                <a:gd name="connsiteX5" fmla="*/ 0 w 5472684"/>
                <a:gd name="connsiteY5" fmla="*/ 0 h 17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1763457">
                  <a:moveTo>
                    <a:pt x="5472684" y="1763456"/>
                  </a:moveTo>
                  <a:lnTo>
                    <a:pt x="881728" y="1763456"/>
                  </a:lnTo>
                  <a:lnTo>
                    <a:pt x="0" y="881728"/>
                  </a:lnTo>
                  <a:lnTo>
                    <a:pt x="881728" y="1"/>
                  </a:lnTo>
                  <a:lnTo>
                    <a:pt x="5472684" y="1"/>
                  </a:lnTo>
                  <a:lnTo>
                    <a:pt x="5472684" y="176345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8500" tIns="247651" rIns="462280" bIns="247651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  <p:sp>
          <p:nvSpPr>
            <p:cNvPr id="14" name="Freeform: Shape 13"/>
            <p:cNvSpPr/>
            <p:nvPr/>
          </p:nvSpPr>
          <p:spPr>
            <a:xfrm rot="21600000">
              <a:off x="1642341" y="3795440"/>
              <a:ext cx="5472684" cy="1763458"/>
            </a:xfrm>
            <a:custGeom>
              <a:avLst/>
              <a:gdLst>
                <a:gd name="connsiteX0" fmla="*/ 0 w 5472684"/>
                <a:gd name="connsiteY0" fmla="*/ 0 h 1763457"/>
                <a:gd name="connsiteX1" fmla="*/ 4590956 w 5472684"/>
                <a:gd name="connsiteY1" fmla="*/ 0 h 1763457"/>
                <a:gd name="connsiteX2" fmla="*/ 5472684 w 5472684"/>
                <a:gd name="connsiteY2" fmla="*/ 881729 h 1763457"/>
                <a:gd name="connsiteX3" fmla="*/ 4590956 w 5472684"/>
                <a:gd name="connsiteY3" fmla="*/ 1763457 h 1763457"/>
                <a:gd name="connsiteX4" fmla="*/ 0 w 5472684"/>
                <a:gd name="connsiteY4" fmla="*/ 1763457 h 1763457"/>
                <a:gd name="connsiteX5" fmla="*/ 0 w 5472684"/>
                <a:gd name="connsiteY5" fmla="*/ 0 h 17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1763457">
                  <a:moveTo>
                    <a:pt x="5472684" y="1763456"/>
                  </a:moveTo>
                  <a:lnTo>
                    <a:pt x="881728" y="1763456"/>
                  </a:lnTo>
                  <a:lnTo>
                    <a:pt x="0" y="881728"/>
                  </a:lnTo>
                  <a:lnTo>
                    <a:pt x="881728" y="1"/>
                  </a:lnTo>
                  <a:lnTo>
                    <a:pt x="5472684" y="1"/>
                  </a:lnTo>
                  <a:lnTo>
                    <a:pt x="5472684" y="176345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8500" tIns="247651" rIns="462280" bIns="247649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9627" y="1375314"/>
            <a:ext cx="7724640" cy="2038373"/>
            <a:chOff x="579907" y="1555194"/>
            <a:chExt cx="7724640" cy="2038373"/>
          </a:xfrm>
        </p:grpSpPr>
        <p:grpSp>
          <p:nvGrpSpPr>
            <p:cNvPr id="10" name="Group 9"/>
            <p:cNvGrpSpPr/>
            <p:nvPr/>
          </p:nvGrpSpPr>
          <p:grpSpPr>
            <a:xfrm>
              <a:off x="3447520" y="1746907"/>
              <a:ext cx="4857027" cy="1846660"/>
              <a:chOff x="2970256" y="1428672"/>
              <a:chExt cx="5569060" cy="18466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970256" y="1428672"/>
                <a:ext cx="2455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ller Display" panose="02000503000000020003" pitchFamily="2" charset="0"/>
                  </a:rPr>
                  <a:t>Platform access only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0256" y="1798004"/>
                <a:ext cx="55690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2"/>
                  </a:buBlip>
                </a:pPr>
                <a:r>
                  <a:rPr lang="en-GB" dirty="0"/>
                  <a:t>Multi-user access to </a:t>
                </a:r>
                <a:r>
                  <a:rPr lang="en-GB" dirty="0" err="1"/>
                  <a:t>ezBI</a:t>
                </a:r>
                <a:r>
                  <a:rPr lang="en-GB" dirty="0"/>
                  <a:t> platform</a:t>
                </a:r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en-GB" dirty="0"/>
                  <a:t>Agency creates and manages its own dashboards and Azure setup</a:t>
                </a:r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en-GB" dirty="0"/>
                  <a:t>Fixed monthly price (starting at $100/month for 5 clients) 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907" y="1555194"/>
              <a:ext cx="2495279" cy="193619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99627" y="3476570"/>
            <a:ext cx="7484088" cy="2607883"/>
            <a:chOff x="580619" y="3654499"/>
            <a:chExt cx="7544047" cy="2607883"/>
          </a:xfrm>
        </p:grpSpPr>
        <p:grpSp>
          <p:nvGrpSpPr>
            <p:cNvPr id="11" name="Group 10"/>
            <p:cNvGrpSpPr/>
            <p:nvPr/>
          </p:nvGrpSpPr>
          <p:grpSpPr>
            <a:xfrm>
              <a:off x="3437149" y="3861725"/>
              <a:ext cx="4687517" cy="2400657"/>
              <a:chOff x="2970256" y="3615058"/>
              <a:chExt cx="5569060" cy="240065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970256" y="3615058"/>
                <a:ext cx="1246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ller Display" panose="02000503000000020003" pitchFamily="2" charset="0"/>
                  </a:rPr>
                  <a:t>Full service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70256" y="3984390"/>
                <a:ext cx="556906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2"/>
                  </a:buBlip>
                </a:pPr>
                <a:r>
                  <a:rPr lang="en-GB" dirty="0" err="1"/>
                  <a:t>ezBI</a:t>
                </a:r>
                <a:r>
                  <a:rPr lang="en-GB" dirty="0"/>
                  <a:t> platform access</a:t>
                </a:r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en-GB" dirty="0"/>
                  <a:t>Consultancy support for setting up Azure platform</a:t>
                </a:r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en-GB" dirty="0" err="1"/>
                  <a:t>PowerBI</a:t>
                </a:r>
                <a:r>
                  <a:rPr lang="en-GB" dirty="0"/>
                  <a:t> embedded development and integration</a:t>
                </a:r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en-GB" dirty="0"/>
                  <a:t>Monthly retainer based pricing(starting at $3500/month)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19" y="3654499"/>
              <a:ext cx="2646670" cy="2053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2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OUR </a:t>
            </a:r>
            <a:r>
              <a:rPr lang="en-US" b="1" dirty="0">
                <a:solidFill>
                  <a:schemeClr val="tx1"/>
                </a:solidFill>
                <a:latin typeface="Mura-Knockout" panose="02000500000000000000" pitchFamily="2" charset="0"/>
              </a:rPr>
              <a:t>CLIENTS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Selection of clients we serve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8" y="3564039"/>
            <a:ext cx="2295525" cy="6286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48" y="3483077"/>
            <a:ext cx="1866900" cy="790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3098"/>
            <a:ext cx="3352800" cy="1362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81" y="3628824"/>
            <a:ext cx="1409700" cy="495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55" y="4841190"/>
            <a:ext cx="1676400" cy="342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40" y="4541153"/>
            <a:ext cx="2095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x 4:3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ix">
      <a:majorFont>
        <a:latin typeface="Novecento sans wide UltraLight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20365</TotalTime>
  <Words>380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Aller Display</vt:lpstr>
      <vt:lpstr>Arial</vt:lpstr>
      <vt:lpstr>Bebas</vt:lpstr>
      <vt:lpstr>Calibri</vt:lpstr>
      <vt:lpstr>Cantarell</vt:lpstr>
      <vt:lpstr>Mangal</vt:lpstr>
      <vt:lpstr>Mura-Knockout</vt:lpstr>
      <vt:lpstr>Novecento sans wide UltraLight</vt:lpstr>
      <vt:lpstr>Six 4:3 Light</vt:lpstr>
      <vt:lpstr>PowerPoint Presentation</vt:lpstr>
      <vt:lpstr>THE AGENCY IMPERATIVE</vt:lpstr>
      <vt:lpstr>Introducing eZBI</vt:lpstr>
      <vt:lpstr>Key features</vt:lpstr>
      <vt:lpstr>ezBI Architecture components</vt:lpstr>
      <vt:lpstr>TWO Engagement Models</vt:lpstr>
      <vt:lpstr>OUR CLIENTS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Swanex</dc:creator>
  <cp:lastModifiedBy>DS</cp:lastModifiedBy>
  <cp:revision>1830</cp:revision>
  <dcterms:created xsi:type="dcterms:W3CDTF">2006-08-16T00:00:00Z</dcterms:created>
  <dcterms:modified xsi:type="dcterms:W3CDTF">2018-06-20T08:46:06Z</dcterms:modified>
</cp:coreProperties>
</file>