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20"/>
  </p:notesMasterIdLst>
  <p:handoutMasterIdLst>
    <p:handoutMasterId r:id="rId21"/>
  </p:handoutMasterIdLst>
  <p:sldIdLst>
    <p:sldId id="361" r:id="rId2"/>
    <p:sldId id="382" r:id="rId3"/>
    <p:sldId id="439" r:id="rId4"/>
    <p:sldId id="441" r:id="rId5"/>
    <p:sldId id="432" r:id="rId6"/>
    <p:sldId id="429" r:id="rId7"/>
    <p:sldId id="418" r:id="rId8"/>
    <p:sldId id="434" r:id="rId9"/>
    <p:sldId id="435" r:id="rId10"/>
    <p:sldId id="436" r:id="rId11"/>
    <p:sldId id="437" r:id="rId12"/>
    <p:sldId id="431" r:id="rId13"/>
    <p:sldId id="430" r:id="rId14"/>
    <p:sldId id="420" r:id="rId15"/>
    <p:sldId id="438" r:id="rId16"/>
    <p:sldId id="421" r:id="rId17"/>
    <p:sldId id="433" r:id="rId18"/>
    <p:sldId id="44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E1433"/>
    <a:srgbClr val="465A66"/>
    <a:srgbClr val="000000"/>
    <a:srgbClr val="FFFFFF"/>
    <a:srgbClr val="97C000"/>
    <a:srgbClr val="0099B5"/>
    <a:srgbClr val="E30083"/>
    <a:srgbClr val="1182EA"/>
    <a:srgbClr val="80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9" autoAdjust="0"/>
    <p:restoredTop sz="87964" autoAdjust="0"/>
  </p:normalViewPr>
  <p:slideViewPr>
    <p:cSldViewPr snapToGrid="0">
      <p:cViewPr varScale="1">
        <p:scale>
          <a:sx n="60" d="100"/>
          <a:sy n="60" d="100"/>
        </p:scale>
        <p:origin x="1800" y="72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0B5CFC-F79F-4DAA-A850-C6F2829754AB}" type="doc">
      <dgm:prSet loTypeId="urn:microsoft.com/office/officeart/2005/8/layout/chevron1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5A463AC5-4CE7-4D95-B560-84BAD37308BC}">
      <dgm:prSet phldrT="[Text]" custT="1"/>
      <dgm:spPr/>
      <dgm:t>
        <a:bodyPr/>
        <a:lstStyle/>
        <a:p>
          <a:r>
            <a:rPr lang="en-US" sz="1400" dirty="0"/>
            <a:t>Maintain a Reference Architecture</a:t>
          </a:r>
        </a:p>
      </dgm:t>
    </dgm:pt>
    <dgm:pt modelId="{E1212779-30B2-492D-8C40-4DE8AD5B96D7}" type="parTrans" cxnId="{2F7ABA74-A7B6-410F-B54A-3AE5928223C8}">
      <dgm:prSet/>
      <dgm:spPr/>
      <dgm:t>
        <a:bodyPr/>
        <a:lstStyle/>
        <a:p>
          <a:endParaRPr lang="en-US" sz="1400"/>
        </a:p>
      </dgm:t>
    </dgm:pt>
    <dgm:pt modelId="{F3D7DA5D-BA32-4047-AFCC-3ECFF62F2FE3}" type="sibTrans" cxnId="{2F7ABA74-A7B6-410F-B54A-3AE5928223C8}">
      <dgm:prSet custT="1"/>
      <dgm:spPr/>
      <dgm:t>
        <a:bodyPr/>
        <a:lstStyle/>
        <a:p>
          <a:endParaRPr lang="en-US" sz="1400"/>
        </a:p>
      </dgm:t>
    </dgm:pt>
    <dgm:pt modelId="{4355F333-CF03-495C-B4A1-46F83BED168C}">
      <dgm:prSet phldrT="[Text]" custT="1"/>
      <dgm:spPr/>
      <dgm:t>
        <a:bodyPr/>
        <a:lstStyle/>
        <a:p>
          <a:pPr>
            <a:buClr>
              <a:schemeClr val="tx1"/>
            </a:buClr>
            <a:buFont typeface="Wingdings 3" panose="05040102010807070707" pitchFamily="18" charset="2"/>
            <a:buChar char=""/>
          </a:pPr>
          <a:r>
            <a:rPr lang="en-US" sz="1400" dirty="0"/>
            <a:t>Strategic wish list of all possible capabilities</a:t>
          </a:r>
        </a:p>
      </dgm:t>
    </dgm:pt>
    <dgm:pt modelId="{96D7B8D1-6EA8-4343-A2D6-FF126BA244B2}" type="parTrans" cxnId="{5ABA2906-3CB8-433E-9C13-BC941F07C31E}">
      <dgm:prSet/>
      <dgm:spPr/>
      <dgm:t>
        <a:bodyPr/>
        <a:lstStyle/>
        <a:p>
          <a:endParaRPr lang="en-US" sz="1400"/>
        </a:p>
      </dgm:t>
    </dgm:pt>
    <dgm:pt modelId="{B35E0B40-2D62-45DE-BDA0-3A40BF9669DA}" type="sibTrans" cxnId="{5ABA2906-3CB8-433E-9C13-BC941F07C31E}">
      <dgm:prSet/>
      <dgm:spPr/>
      <dgm:t>
        <a:bodyPr/>
        <a:lstStyle/>
        <a:p>
          <a:endParaRPr lang="en-US" sz="1400"/>
        </a:p>
      </dgm:t>
    </dgm:pt>
    <dgm:pt modelId="{EA4274D3-6281-4851-886B-AD9779C01458}">
      <dgm:prSet phldrT="[Text]" custT="1"/>
      <dgm:spPr/>
      <dgm:t>
        <a:bodyPr/>
        <a:lstStyle/>
        <a:p>
          <a:r>
            <a:rPr lang="en-US" sz="1400" dirty="0"/>
            <a:t>Create an Application Architecture</a:t>
          </a:r>
        </a:p>
      </dgm:t>
    </dgm:pt>
    <dgm:pt modelId="{F927117D-5204-4513-9681-537CA25BFF91}" type="parTrans" cxnId="{E1AF0DD4-53C4-4709-9DC8-7C45906B8084}">
      <dgm:prSet/>
      <dgm:spPr/>
      <dgm:t>
        <a:bodyPr/>
        <a:lstStyle/>
        <a:p>
          <a:endParaRPr lang="en-US" sz="1400"/>
        </a:p>
      </dgm:t>
    </dgm:pt>
    <dgm:pt modelId="{9DF73F54-B521-4F6A-A2A6-6A1D5F8BAFA8}" type="sibTrans" cxnId="{E1AF0DD4-53C4-4709-9DC8-7C45906B8084}">
      <dgm:prSet custT="1"/>
      <dgm:spPr/>
      <dgm:t>
        <a:bodyPr/>
        <a:lstStyle/>
        <a:p>
          <a:endParaRPr lang="en-US" sz="1400"/>
        </a:p>
      </dgm:t>
    </dgm:pt>
    <dgm:pt modelId="{F3C71606-C44C-4F63-96CB-A5F8AA6DF4E5}">
      <dgm:prSet phldrT="[Text]" custT="1"/>
      <dgm:spPr>
        <a:noFill/>
        <a:ln>
          <a:noFill/>
        </a:ln>
        <a:effectLst/>
      </dgm:spPr>
      <dgm:t>
        <a:bodyPr spcFirstLastPara="0" vert="horz" wrap="square" lIns="0" tIns="0" rIns="0" bIns="0" numCol="1" spcCol="1270" anchor="t" anchorCtr="0"/>
        <a:lstStyle/>
        <a:p>
          <a:pPr>
            <a:buFont typeface="Wingdings 3" panose="05040102010807070707" pitchFamily="18" charset="2"/>
            <a:buChar char=""/>
          </a:pPr>
          <a:r>
            <a:rPr lang="en-US" sz="1400" kern="1200" dirty="0"/>
            <a:t>List of capabilities deemed apt for a particular maturity level</a:t>
          </a:r>
        </a:p>
      </dgm:t>
    </dgm:pt>
    <dgm:pt modelId="{D5CC23DD-914B-4831-AE55-0BE82E8387DB}" type="parTrans" cxnId="{18CB0991-DFA0-4421-A50C-FB8C9CFFDCAF}">
      <dgm:prSet/>
      <dgm:spPr/>
      <dgm:t>
        <a:bodyPr/>
        <a:lstStyle/>
        <a:p>
          <a:endParaRPr lang="en-US" sz="1400"/>
        </a:p>
      </dgm:t>
    </dgm:pt>
    <dgm:pt modelId="{F14E2CA4-5D23-4A47-BA61-4F56F0390647}" type="sibTrans" cxnId="{18CB0991-DFA0-4421-A50C-FB8C9CFFDCAF}">
      <dgm:prSet/>
      <dgm:spPr/>
      <dgm:t>
        <a:bodyPr/>
        <a:lstStyle/>
        <a:p>
          <a:endParaRPr lang="en-US" sz="1400"/>
        </a:p>
      </dgm:t>
    </dgm:pt>
    <dgm:pt modelId="{DD3F6433-7D33-4CC5-AADD-BD2763ACD9FF}">
      <dgm:prSet phldrT="[Text]" custT="1"/>
      <dgm:spPr/>
      <dgm:t>
        <a:bodyPr/>
        <a:lstStyle/>
        <a:p>
          <a:r>
            <a:rPr lang="en-US" sz="1400" dirty="0"/>
            <a:t>Create Solution Architecture</a:t>
          </a:r>
        </a:p>
      </dgm:t>
    </dgm:pt>
    <dgm:pt modelId="{4084CE51-4C4C-49BD-BF50-E8417FE02CB0}" type="parTrans" cxnId="{25355025-01A4-453A-BD73-C8FDEFA95D39}">
      <dgm:prSet/>
      <dgm:spPr/>
      <dgm:t>
        <a:bodyPr/>
        <a:lstStyle/>
        <a:p>
          <a:endParaRPr lang="en-US" sz="1400"/>
        </a:p>
      </dgm:t>
    </dgm:pt>
    <dgm:pt modelId="{F5B01DE9-BD81-4543-8469-C1A77D4AE466}" type="sibTrans" cxnId="{25355025-01A4-453A-BD73-C8FDEFA95D39}">
      <dgm:prSet/>
      <dgm:spPr/>
      <dgm:t>
        <a:bodyPr/>
        <a:lstStyle/>
        <a:p>
          <a:endParaRPr lang="en-US" sz="1400"/>
        </a:p>
      </dgm:t>
    </dgm:pt>
    <dgm:pt modelId="{9B2BC1C8-E322-40B9-9CA1-3963196CE21A}">
      <dgm:prSet phldrT="[Text]" custT="1"/>
      <dgm:spPr/>
      <dgm:t>
        <a:bodyPr/>
        <a:lstStyle/>
        <a:p>
          <a:pPr>
            <a:buFont typeface="Wingdings 3" panose="05040102010807070707" pitchFamily="18" charset="2"/>
            <a:buChar char=""/>
          </a:pPr>
          <a:r>
            <a:rPr lang="en-US" sz="1400" dirty="0"/>
            <a:t>Final Solution using tools selected in Application Architecture</a:t>
          </a:r>
        </a:p>
      </dgm:t>
    </dgm:pt>
    <dgm:pt modelId="{80A65C5D-60A6-44C9-8B75-B9C989C1A5BF}" type="parTrans" cxnId="{61250464-4AA3-4186-90D8-2752944F9F1E}">
      <dgm:prSet/>
      <dgm:spPr/>
      <dgm:t>
        <a:bodyPr/>
        <a:lstStyle/>
        <a:p>
          <a:endParaRPr lang="en-US" sz="1400"/>
        </a:p>
      </dgm:t>
    </dgm:pt>
    <dgm:pt modelId="{EFC49246-4127-4DFC-B487-C5FDEA596142}" type="sibTrans" cxnId="{61250464-4AA3-4186-90D8-2752944F9F1E}">
      <dgm:prSet/>
      <dgm:spPr/>
      <dgm:t>
        <a:bodyPr/>
        <a:lstStyle/>
        <a:p>
          <a:endParaRPr lang="en-US" sz="1400"/>
        </a:p>
      </dgm:t>
    </dgm:pt>
    <dgm:pt modelId="{1A0C8557-5A01-4B04-BF18-02C055731DC2}">
      <dgm:prSet phldrT="[Text]" custT="1"/>
      <dgm:spPr>
        <a:noFill/>
        <a:ln>
          <a:noFill/>
        </a:ln>
        <a:effectLst/>
      </dgm:spPr>
      <dgm:t>
        <a:bodyPr spcFirstLastPara="0" vert="horz" wrap="square" lIns="0" tIns="0" rIns="0" bIns="0" numCol="1" spcCol="1270" anchor="t" anchorCtr="0"/>
        <a:lstStyle/>
        <a:p>
          <a:pPr>
            <a:buFont typeface="Wingdings 3" panose="05040102010807070707" pitchFamily="18" charset="2"/>
            <a:buChar char=""/>
          </a:pPr>
          <a:r>
            <a:rPr lang="en-US" sz="1400" kern="1200" dirty="0">
              <a:solidFill>
                <a:srgbClr val="018CCF">
                  <a:hueOff val="0"/>
                  <a:satOff val="0"/>
                  <a:lumOff val="0"/>
                  <a:alphaOff val="0"/>
                </a:srgbClr>
              </a:solidFill>
              <a:latin typeface="Cantarell"/>
              <a:ea typeface="+mn-ea"/>
              <a:cs typeface="+mn-cs"/>
            </a:rPr>
            <a:t>Select</a:t>
          </a:r>
          <a:r>
            <a:rPr lang="en-US" sz="1400" kern="1200" dirty="0"/>
            <a:t> tool to be used for each capability</a:t>
          </a:r>
        </a:p>
      </dgm:t>
    </dgm:pt>
    <dgm:pt modelId="{AFC6236E-CF39-4490-B6E0-C0D25711740A}" type="parTrans" cxnId="{5EFC51DC-A1F8-4A5E-BA9D-8EAF292F439A}">
      <dgm:prSet/>
      <dgm:spPr/>
      <dgm:t>
        <a:bodyPr/>
        <a:lstStyle/>
        <a:p>
          <a:endParaRPr lang="en-US" sz="1400"/>
        </a:p>
      </dgm:t>
    </dgm:pt>
    <dgm:pt modelId="{47A98F10-B2A5-417B-A4A1-13476C0042D3}" type="sibTrans" cxnId="{5EFC51DC-A1F8-4A5E-BA9D-8EAF292F439A}">
      <dgm:prSet/>
      <dgm:spPr/>
      <dgm:t>
        <a:bodyPr/>
        <a:lstStyle/>
        <a:p>
          <a:endParaRPr lang="en-US" sz="1400"/>
        </a:p>
      </dgm:t>
    </dgm:pt>
    <dgm:pt modelId="{478CACC5-1454-4343-B4BA-8DE0AE5D204D}">
      <dgm:prSet phldrT="[Text]" custT="1"/>
      <dgm:spPr/>
      <dgm:t>
        <a:bodyPr/>
        <a:lstStyle/>
        <a:p>
          <a:pPr>
            <a:buClr>
              <a:schemeClr val="tx1"/>
            </a:buClr>
            <a:buFont typeface="Wingdings 3" panose="05040102010807070707" pitchFamily="18" charset="2"/>
            <a:buChar char=""/>
          </a:pPr>
          <a:r>
            <a:rPr lang="en-US" sz="1400" dirty="0"/>
            <a:t>Specific tools not selected at this stage</a:t>
          </a:r>
        </a:p>
      </dgm:t>
    </dgm:pt>
    <dgm:pt modelId="{021DA4E0-ACEB-462A-A201-876D529CFF6D}" type="parTrans" cxnId="{9DDCAB4F-80FD-4679-B4DC-F1C3F43AF6E9}">
      <dgm:prSet/>
      <dgm:spPr/>
      <dgm:t>
        <a:bodyPr/>
        <a:lstStyle/>
        <a:p>
          <a:endParaRPr lang="en-US" sz="1400"/>
        </a:p>
      </dgm:t>
    </dgm:pt>
    <dgm:pt modelId="{99388A57-6296-4DF3-A664-CF9230FF6152}" type="sibTrans" cxnId="{9DDCAB4F-80FD-4679-B4DC-F1C3F43AF6E9}">
      <dgm:prSet/>
      <dgm:spPr/>
      <dgm:t>
        <a:bodyPr/>
        <a:lstStyle/>
        <a:p>
          <a:endParaRPr lang="en-US" sz="1400"/>
        </a:p>
      </dgm:t>
    </dgm:pt>
    <dgm:pt modelId="{990FFCBE-CAAD-4015-A5D6-EFAD6BD128B5}">
      <dgm:prSet phldrT="[Text]" custT="1"/>
      <dgm:spPr/>
      <dgm:t>
        <a:bodyPr/>
        <a:lstStyle/>
        <a:p>
          <a:pPr>
            <a:buFont typeface="Wingdings 3" panose="05040102010807070707" pitchFamily="18" charset="2"/>
            <a:buChar char=""/>
          </a:pPr>
          <a:r>
            <a:rPr lang="en-US" sz="1400" dirty="0"/>
            <a:t>Tools and capabilities outside Application Architecture may not be used</a:t>
          </a:r>
        </a:p>
      </dgm:t>
    </dgm:pt>
    <dgm:pt modelId="{48B579FA-EE44-464D-B394-F9A20B375A1D}" type="parTrans" cxnId="{4B3D8098-6C2A-47B0-91EF-23BDA04954A7}">
      <dgm:prSet/>
      <dgm:spPr/>
      <dgm:t>
        <a:bodyPr/>
        <a:lstStyle/>
        <a:p>
          <a:endParaRPr lang="en-US" sz="1400"/>
        </a:p>
      </dgm:t>
    </dgm:pt>
    <dgm:pt modelId="{B2BAABAA-5206-4077-8551-85A8810F7E53}" type="sibTrans" cxnId="{4B3D8098-6C2A-47B0-91EF-23BDA04954A7}">
      <dgm:prSet/>
      <dgm:spPr/>
      <dgm:t>
        <a:bodyPr/>
        <a:lstStyle/>
        <a:p>
          <a:endParaRPr lang="en-US" sz="1400"/>
        </a:p>
      </dgm:t>
    </dgm:pt>
    <dgm:pt modelId="{88850C04-5438-4B6B-9324-1EC08290B577}">
      <dgm:prSet phldrT="[Text]" custT="1"/>
      <dgm:spPr>
        <a:noFill/>
        <a:ln>
          <a:noFill/>
        </a:ln>
        <a:effectLst/>
      </dgm:spPr>
      <dgm:t>
        <a:bodyPr spcFirstLastPara="0" vert="horz" wrap="square" lIns="0" tIns="0" rIns="0" bIns="0" numCol="1" spcCol="1270" anchor="t" anchorCtr="0"/>
        <a:lstStyle/>
        <a:p>
          <a:pPr>
            <a:buFont typeface="Wingdings 3" panose="05040102010807070707" pitchFamily="18" charset="2"/>
            <a:buChar char=""/>
          </a:pPr>
          <a:r>
            <a:rPr lang="en-US" sz="1400" kern="1200" dirty="0"/>
            <a:t>Does not specify how these tools are connected</a:t>
          </a:r>
        </a:p>
      </dgm:t>
    </dgm:pt>
    <dgm:pt modelId="{EDEEF8F4-7B36-47B8-B585-F09CD884D26B}" type="parTrans" cxnId="{307ABB93-F00A-4A32-BA87-20F7FA5D2463}">
      <dgm:prSet/>
      <dgm:spPr/>
      <dgm:t>
        <a:bodyPr/>
        <a:lstStyle/>
        <a:p>
          <a:endParaRPr lang="en-US"/>
        </a:p>
      </dgm:t>
    </dgm:pt>
    <dgm:pt modelId="{C5DD6324-F129-46A3-B541-1EACBAA5E03E}" type="sibTrans" cxnId="{307ABB93-F00A-4A32-BA87-20F7FA5D2463}">
      <dgm:prSet/>
      <dgm:spPr/>
      <dgm:t>
        <a:bodyPr/>
        <a:lstStyle/>
        <a:p>
          <a:endParaRPr lang="en-US"/>
        </a:p>
      </dgm:t>
    </dgm:pt>
    <dgm:pt modelId="{CE4EC4BE-B1D7-4CB0-8D96-AC877F6DAD52}" type="pres">
      <dgm:prSet presAssocID="{190B5CFC-F79F-4DAA-A850-C6F2829754AB}" presName="Name0" presStyleCnt="0">
        <dgm:presLayoutVars>
          <dgm:dir/>
          <dgm:animLvl val="lvl"/>
          <dgm:resizeHandles val="exact"/>
        </dgm:presLayoutVars>
      </dgm:prSet>
      <dgm:spPr/>
    </dgm:pt>
    <dgm:pt modelId="{B4E36E91-0B00-4761-852D-19B24781E8DC}" type="pres">
      <dgm:prSet presAssocID="{5A463AC5-4CE7-4D95-B560-84BAD37308BC}" presName="composite" presStyleCnt="0"/>
      <dgm:spPr/>
    </dgm:pt>
    <dgm:pt modelId="{1199FFE1-003A-4429-B8F6-A9DBDE55A1BF}" type="pres">
      <dgm:prSet presAssocID="{5A463AC5-4CE7-4D95-B560-84BAD37308BC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532DE1A-87C5-44D3-A780-15754B4AF7AB}" type="pres">
      <dgm:prSet presAssocID="{5A463AC5-4CE7-4D95-B560-84BAD37308BC}" presName="desTx" presStyleLbl="revTx" presStyleIdx="0" presStyleCnt="3">
        <dgm:presLayoutVars>
          <dgm:bulletEnabled val="1"/>
        </dgm:presLayoutVars>
      </dgm:prSet>
      <dgm:spPr/>
    </dgm:pt>
    <dgm:pt modelId="{74D533F5-5574-46A1-8120-C0F7F10DA97F}" type="pres">
      <dgm:prSet presAssocID="{F3D7DA5D-BA32-4047-AFCC-3ECFF62F2FE3}" presName="space" presStyleCnt="0"/>
      <dgm:spPr/>
    </dgm:pt>
    <dgm:pt modelId="{A710BE56-7FF2-4609-802E-D7553B661671}" type="pres">
      <dgm:prSet presAssocID="{EA4274D3-6281-4851-886B-AD9779C01458}" presName="composite" presStyleCnt="0"/>
      <dgm:spPr/>
    </dgm:pt>
    <dgm:pt modelId="{4FF877FA-6852-4685-8E9B-9A9FCA6576E7}" type="pres">
      <dgm:prSet presAssocID="{EA4274D3-6281-4851-886B-AD9779C01458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46B0E23-7BF2-40B8-85BD-9A4B19C566BE}" type="pres">
      <dgm:prSet presAssocID="{EA4274D3-6281-4851-886B-AD9779C01458}" presName="desTx" presStyleLbl="revTx" presStyleIdx="1" presStyleCnt="3">
        <dgm:presLayoutVars>
          <dgm:bulletEnabled val="1"/>
        </dgm:presLayoutVars>
      </dgm:prSet>
      <dgm:spPr>
        <a:xfrm>
          <a:off x="2469609" y="1312533"/>
          <a:ext cx="2146903" cy="1462500"/>
        </a:xfrm>
        <a:prstGeom prst="rect">
          <a:avLst/>
        </a:prstGeom>
      </dgm:spPr>
    </dgm:pt>
    <dgm:pt modelId="{B63D7339-9949-4842-BA6A-1C92436A817A}" type="pres">
      <dgm:prSet presAssocID="{9DF73F54-B521-4F6A-A2A6-6A1D5F8BAFA8}" presName="space" presStyleCnt="0"/>
      <dgm:spPr/>
    </dgm:pt>
    <dgm:pt modelId="{49DECD0B-125A-4E85-8AF1-EAA072B67C75}" type="pres">
      <dgm:prSet presAssocID="{DD3F6433-7D33-4CC5-AADD-BD2763ACD9FF}" presName="composite" presStyleCnt="0"/>
      <dgm:spPr/>
    </dgm:pt>
    <dgm:pt modelId="{B5C45713-960B-4B80-BFF8-4D9CC68A676C}" type="pres">
      <dgm:prSet presAssocID="{DD3F6433-7D33-4CC5-AADD-BD2763ACD9FF}" presName="par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93BD19F8-D43F-46CA-A2D8-DB887245732B}" type="pres">
      <dgm:prSet presAssocID="{DD3F6433-7D33-4CC5-AADD-BD2763ACD9FF}" presName="desTx" presStyleLbl="revTx" presStyleIdx="2" presStyleCnt="3">
        <dgm:presLayoutVars>
          <dgm:bulletEnabled val="1"/>
        </dgm:presLayoutVars>
      </dgm:prSet>
      <dgm:spPr/>
    </dgm:pt>
  </dgm:ptLst>
  <dgm:cxnLst>
    <dgm:cxn modelId="{89D4E700-9119-4B66-A96F-6297B880F94C}" type="presOf" srcId="{EA4274D3-6281-4851-886B-AD9779C01458}" destId="{4FF877FA-6852-4685-8E9B-9A9FCA6576E7}" srcOrd="0" destOrd="0" presId="urn:microsoft.com/office/officeart/2005/8/layout/chevron1"/>
    <dgm:cxn modelId="{5ABA2906-3CB8-433E-9C13-BC941F07C31E}" srcId="{5A463AC5-4CE7-4D95-B560-84BAD37308BC}" destId="{4355F333-CF03-495C-B4A1-46F83BED168C}" srcOrd="0" destOrd="0" parTransId="{96D7B8D1-6EA8-4343-A2D6-FF126BA244B2}" sibTransId="{B35E0B40-2D62-45DE-BDA0-3A40BF9669DA}"/>
    <dgm:cxn modelId="{47DDB81B-FB7B-4490-AAD4-4390891D3C8F}" type="presOf" srcId="{1A0C8557-5A01-4B04-BF18-02C055731DC2}" destId="{F46B0E23-7BF2-40B8-85BD-9A4B19C566BE}" srcOrd="0" destOrd="1" presId="urn:microsoft.com/office/officeart/2005/8/layout/chevron1"/>
    <dgm:cxn modelId="{DBB8A31F-BBA4-4DBB-B0EA-23C402811718}" type="presOf" srcId="{190B5CFC-F79F-4DAA-A850-C6F2829754AB}" destId="{CE4EC4BE-B1D7-4CB0-8D96-AC877F6DAD52}" srcOrd="0" destOrd="0" presId="urn:microsoft.com/office/officeart/2005/8/layout/chevron1"/>
    <dgm:cxn modelId="{25355025-01A4-453A-BD73-C8FDEFA95D39}" srcId="{190B5CFC-F79F-4DAA-A850-C6F2829754AB}" destId="{DD3F6433-7D33-4CC5-AADD-BD2763ACD9FF}" srcOrd="2" destOrd="0" parTransId="{4084CE51-4C4C-49BD-BF50-E8417FE02CB0}" sibTransId="{F5B01DE9-BD81-4543-8469-C1A77D4AE466}"/>
    <dgm:cxn modelId="{61250464-4AA3-4186-90D8-2752944F9F1E}" srcId="{DD3F6433-7D33-4CC5-AADD-BD2763ACD9FF}" destId="{9B2BC1C8-E322-40B9-9CA1-3963196CE21A}" srcOrd="0" destOrd="0" parTransId="{80A65C5D-60A6-44C9-8B75-B9C989C1A5BF}" sibTransId="{EFC49246-4127-4DFC-B487-C5FDEA596142}"/>
    <dgm:cxn modelId="{862C8166-2171-4780-8BFE-815B22CF2993}" type="presOf" srcId="{F3C71606-C44C-4F63-96CB-A5F8AA6DF4E5}" destId="{F46B0E23-7BF2-40B8-85BD-9A4B19C566BE}" srcOrd="0" destOrd="0" presId="urn:microsoft.com/office/officeart/2005/8/layout/chevron1"/>
    <dgm:cxn modelId="{88B0CF4D-DD28-47AB-86B3-D5CEDF40957E}" type="presOf" srcId="{478CACC5-1454-4343-B4BA-8DE0AE5D204D}" destId="{8532DE1A-87C5-44D3-A780-15754B4AF7AB}" srcOrd="0" destOrd="1" presId="urn:microsoft.com/office/officeart/2005/8/layout/chevron1"/>
    <dgm:cxn modelId="{9DDCAB4F-80FD-4679-B4DC-F1C3F43AF6E9}" srcId="{5A463AC5-4CE7-4D95-B560-84BAD37308BC}" destId="{478CACC5-1454-4343-B4BA-8DE0AE5D204D}" srcOrd="1" destOrd="0" parTransId="{021DA4E0-ACEB-462A-A201-876D529CFF6D}" sibTransId="{99388A57-6296-4DF3-A664-CF9230FF6152}"/>
    <dgm:cxn modelId="{2F7ABA74-A7B6-410F-B54A-3AE5928223C8}" srcId="{190B5CFC-F79F-4DAA-A850-C6F2829754AB}" destId="{5A463AC5-4CE7-4D95-B560-84BAD37308BC}" srcOrd="0" destOrd="0" parTransId="{E1212779-30B2-492D-8C40-4DE8AD5B96D7}" sibTransId="{F3D7DA5D-BA32-4047-AFCC-3ECFF62F2FE3}"/>
    <dgm:cxn modelId="{25C93D56-B632-4F78-9EAD-319681897BC0}" type="presOf" srcId="{88850C04-5438-4B6B-9324-1EC08290B577}" destId="{F46B0E23-7BF2-40B8-85BD-9A4B19C566BE}" srcOrd="0" destOrd="2" presId="urn:microsoft.com/office/officeart/2005/8/layout/chevron1"/>
    <dgm:cxn modelId="{C9A9F378-A6D4-4715-B092-B0152EBBD778}" type="presOf" srcId="{990FFCBE-CAAD-4015-A5D6-EFAD6BD128B5}" destId="{93BD19F8-D43F-46CA-A2D8-DB887245732B}" srcOrd="0" destOrd="1" presId="urn:microsoft.com/office/officeart/2005/8/layout/chevron1"/>
    <dgm:cxn modelId="{A2AE6585-E409-4EB1-BCD0-A8E834C4B076}" type="presOf" srcId="{4355F333-CF03-495C-B4A1-46F83BED168C}" destId="{8532DE1A-87C5-44D3-A780-15754B4AF7AB}" srcOrd="0" destOrd="0" presId="urn:microsoft.com/office/officeart/2005/8/layout/chevron1"/>
    <dgm:cxn modelId="{18CB0991-DFA0-4421-A50C-FB8C9CFFDCAF}" srcId="{EA4274D3-6281-4851-886B-AD9779C01458}" destId="{F3C71606-C44C-4F63-96CB-A5F8AA6DF4E5}" srcOrd="0" destOrd="0" parTransId="{D5CC23DD-914B-4831-AE55-0BE82E8387DB}" sibTransId="{F14E2CA4-5D23-4A47-BA61-4F56F0390647}"/>
    <dgm:cxn modelId="{307ABB93-F00A-4A32-BA87-20F7FA5D2463}" srcId="{EA4274D3-6281-4851-886B-AD9779C01458}" destId="{88850C04-5438-4B6B-9324-1EC08290B577}" srcOrd="2" destOrd="0" parTransId="{EDEEF8F4-7B36-47B8-B585-F09CD884D26B}" sibTransId="{C5DD6324-F129-46A3-B541-1EACBAA5E03E}"/>
    <dgm:cxn modelId="{4B3D8098-6C2A-47B0-91EF-23BDA04954A7}" srcId="{DD3F6433-7D33-4CC5-AADD-BD2763ACD9FF}" destId="{990FFCBE-CAAD-4015-A5D6-EFAD6BD128B5}" srcOrd="1" destOrd="0" parTransId="{48B579FA-EE44-464D-B394-F9A20B375A1D}" sibTransId="{B2BAABAA-5206-4077-8551-85A8810F7E53}"/>
    <dgm:cxn modelId="{E1AF0DD4-53C4-4709-9DC8-7C45906B8084}" srcId="{190B5CFC-F79F-4DAA-A850-C6F2829754AB}" destId="{EA4274D3-6281-4851-886B-AD9779C01458}" srcOrd="1" destOrd="0" parTransId="{F927117D-5204-4513-9681-537CA25BFF91}" sibTransId="{9DF73F54-B521-4F6A-A2A6-6A1D5F8BAFA8}"/>
    <dgm:cxn modelId="{5EFC51DC-A1F8-4A5E-BA9D-8EAF292F439A}" srcId="{EA4274D3-6281-4851-886B-AD9779C01458}" destId="{1A0C8557-5A01-4B04-BF18-02C055731DC2}" srcOrd="1" destOrd="0" parTransId="{AFC6236E-CF39-4490-B6E0-C0D25711740A}" sibTransId="{47A98F10-B2A5-417B-A4A1-13476C0042D3}"/>
    <dgm:cxn modelId="{82AD95EC-390C-40AC-B2FE-49F77E95D2C8}" type="presOf" srcId="{9B2BC1C8-E322-40B9-9CA1-3963196CE21A}" destId="{93BD19F8-D43F-46CA-A2D8-DB887245732B}" srcOrd="0" destOrd="0" presId="urn:microsoft.com/office/officeart/2005/8/layout/chevron1"/>
    <dgm:cxn modelId="{A68ECCFE-EF4D-400E-B7FF-A931921C0C28}" type="presOf" srcId="{DD3F6433-7D33-4CC5-AADD-BD2763ACD9FF}" destId="{B5C45713-960B-4B80-BFF8-4D9CC68A676C}" srcOrd="0" destOrd="0" presId="urn:microsoft.com/office/officeart/2005/8/layout/chevron1"/>
    <dgm:cxn modelId="{F5AAF8FF-109F-4BFD-BE93-35F5A72E9FC3}" type="presOf" srcId="{5A463AC5-4CE7-4D95-B560-84BAD37308BC}" destId="{1199FFE1-003A-4429-B8F6-A9DBDE55A1BF}" srcOrd="0" destOrd="0" presId="urn:microsoft.com/office/officeart/2005/8/layout/chevron1"/>
    <dgm:cxn modelId="{F894E1FB-E325-407D-89B0-1AF76050B544}" type="presParOf" srcId="{CE4EC4BE-B1D7-4CB0-8D96-AC877F6DAD52}" destId="{B4E36E91-0B00-4761-852D-19B24781E8DC}" srcOrd="0" destOrd="0" presId="urn:microsoft.com/office/officeart/2005/8/layout/chevron1"/>
    <dgm:cxn modelId="{A265C0C3-1251-4ECA-B118-C8D07AE3395B}" type="presParOf" srcId="{B4E36E91-0B00-4761-852D-19B24781E8DC}" destId="{1199FFE1-003A-4429-B8F6-A9DBDE55A1BF}" srcOrd="0" destOrd="0" presId="urn:microsoft.com/office/officeart/2005/8/layout/chevron1"/>
    <dgm:cxn modelId="{7387ACD7-96E0-4CB6-B167-7F207D1EED76}" type="presParOf" srcId="{B4E36E91-0B00-4761-852D-19B24781E8DC}" destId="{8532DE1A-87C5-44D3-A780-15754B4AF7AB}" srcOrd="1" destOrd="0" presId="urn:microsoft.com/office/officeart/2005/8/layout/chevron1"/>
    <dgm:cxn modelId="{6A636432-7323-4E2D-A0A9-32F7C1FC88EF}" type="presParOf" srcId="{CE4EC4BE-B1D7-4CB0-8D96-AC877F6DAD52}" destId="{74D533F5-5574-46A1-8120-C0F7F10DA97F}" srcOrd="1" destOrd="0" presId="urn:microsoft.com/office/officeart/2005/8/layout/chevron1"/>
    <dgm:cxn modelId="{BCCC192A-C442-46B7-9D57-798A7CE660B2}" type="presParOf" srcId="{CE4EC4BE-B1D7-4CB0-8D96-AC877F6DAD52}" destId="{A710BE56-7FF2-4609-802E-D7553B661671}" srcOrd="2" destOrd="0" presId="urn:microsoft.com/office/officeart/2005/8/layout/chevron1"/>
    <dgm:cxn modelId="{CA269D51-0F13-437E-9C54-71A5DF628E83}" type="presParOf" srcId="{A710BE56-7FF2-4609-802E-D7553B661671}" destId="{4FF877FA-6852-4685-8E9B-9A9FCA6576E7}" srcOrd="0" destOrd="0" presId="urn:microsoft.com/office/officeart/2005/8/layout/chevron1"/>
    <dgm:cxn modelId="{F9116A77-41F5-467E-8013-6E517F1C6AD1}" type="presParOf" srcId="{A710BE56-7FF2-4609-802E-D7553B661671}" destId="{F46B0E23-7BF2-40B8-85BD-9A4B19C566BE}" srcOrd="1" destOrd="0" presId="urn:microsoft.com/office/officeart/2005/8/layout/chevron1"/>
    <dgm:cxn modelId="{C8CAC25C-061C-4E5F-B744-2070B1E6D806}" type="presParOf" srcId="{CE4EC4BE-B1D7-4CB0-8D96-AC877F6DAD52}" destId="{B63D7339-9949-4842-BA6A-1C92436A817A}" srcOrd="3" destOrd="0" presId="urn:microsoft.com/office/officeart/2005/8/layout/chevron1"/>
    <dgm:cxn modelId="{1A45B174-A1A1-48A4-8CE9-BF75C89CC760}" type="presParOf" srcId="{CE4EC4BE-B1D7-4CB0-8D96-AC877F6DAD52}" destId="{49DECD0B-125A-4E85-8AF1-EAA072B67C75}" srcOrd="4" destOrd="0" presId="urn:microsoft.com/office/officeart/2005/8/layout/chevron1"/>
    <dgm:cxn modelId="{D3C77BA8-1B77-46A7-BA9D-FEB77597FAC3}" type="presParOf" srcId="{49DECD0B-125A-4E85-8AF1-EAA072B67C75}" destId="{B5C45713-960B-4B80-BFF8-4D9CC68A676C}" srcOrd="0" destOrd="0" presId="urn:microsoft.com/office/officeart/2005/8/layout/chevron1"/>
    <dgm:cxn modelId="{B674D751-406C-4633-ACD5-5C07EA6152C8}" type="presParOf" srcId="{49DECD0B-125A-4E85-8AF1-EAA072B67C75}" destId="{93BD19F8-D43F-46CA-A2D8-DB887245732B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9FFE1-003A-4429-B8F6-A9DBDE55A1BF}">
      <dsp:nvSpPr>
        <dsp:cNvPr id="0" name=""/>
        <dsp:cNvSpPr/>
      </dsp:nvSpPr>
      <dsp:spPr>
        <a:xfrm>
          <a:off x="1979" y="104899"/>
          <a:ext cx="2683629" cy="107345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Maintain a Reference Architecture</a:t>
          </a:r>
        </a:p>
      </dsp:txBody>
      <dsp:txXfrm>
        <a:off x="538705" y="104899"/>
        <a:ext cx="1610178" cy="1073451"/>
      </dsp:txXfrm>
    </dsp:sp>
    <dsp:sp modelId="{8532DE1A-87C5-44D3-A780-15754B4AF7AB}">
      <dsp:nvSpPr>
        <dsp:cNvPr id="0" name=""/>
        <dsp:cNvSpPr/>
      </dsp:nvSpPr>
      <dsp:spPr>
        <a:xfrm>
          <a:off x="1979" y="1312533"/>
          <a:ext cx="2146903" cy="146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1"/>
            </a:buClr>
            <a:buFont typeface="Wingdings 3" panose="05040102010807070707" pitchFamily="18" charset="2"/>
            <a:buChar char=""/>
          </a:pPr>
          <a:r>
            <a:rPr lang="en-US" sz="1400" kern="1200" dirty="0"/>
            <a:t>Strategic wish list of all possible capabilities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1"/>
            </a:buClr>
            <a:buFont typeface="Wingdings 3" panose="05040102010807070707" pitchFamily="18" charset="2"/>
            <a:buChar char=""/>
          </a:pPr>
          <a:r>
            <a:rPr lang="en-US" sz="1400" kern="1200" dirty="0"/>
            <a:t>Specific tools not selected at this stage</a:t>
          </a:r>
        </a:p>
      </dsp:txBody>
      <dsp:txXfrm>
        <a:off x="1979" y="1312533"/>
        <a:ext cx="2146903" cy="1462500"/>
      </dsp:txXfrm>
    </dsp:sp>
    <dsp:sp modelId="{4FF877FA-6852-4685-8E9B-9A9FCA6576E7}">
      <dsp:nvSpPr>
        <dsp:cNvPr id="0" name=""/>
        <dsp:cNvSpPr/>
      </dsp:nvSpPr>
      <dsp:spPr>
        <a:xfrm>
          <a:off x="2469609" y="104899"/>
          <a:ext cx="2683629" cy="107345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Create an Application Architecture</a:t>
          </a:r>
        </a:p>
      </dsp:txBody>
      <dsp:txXfrm>
        <a:off x="3006335" y="104899"/>
        <a:ext cx="1610178" cy="1073451"/>
      </dsp:txXfrm>
    </dsp:sp>
    <dsp:sp modelId="{F46B0E23-7BF2-40B8-85BD-9A4B19C566BE}">
      <dsp:nvSpPr>
        <dsp:cNvPr id="0" name=""/>
        <dsp:cNvSpPr/>
      </dsp:nvSpPr>
      <dsp:spPr>
        <a:xfrm>
          <a:off x="2469609" y="1312533"/>
          <a:ext cx="2146903" cy="146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 3" panose="05040102010807070707" pitchFamily="18" charset="2"/>
            <a:buChar char=""/>
          </a:pPr>
          <a:r>
            <a:rPr lang="en-US" sz="1400" kern="1200" dirty="0"/>
            <a:t>List of capabilities deemed apt for a particular maturity level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 3" panose="05040102010807070707" pitchFamily="18" charset="2"/>
            <a:buChar char=""/>
          </a:pPr>
          <a:r>
            <a:rPr lang="en-US" sz="1400" kern="1200" dirty="0">
              <a:solidFill>
                <a:srgbClr val="018CCF">
                  <a:hueOff val="0"/>
                  <a:satOff val="0"/>
                  <a:lumOff val="0"/>
                  <a:alphaOff val="0"/>
                </a:srgbClr>
              </a:solidFill>
              <a:latin typeface="Cantarell"/>
              <a:ea typeface="+mn-ea"/>
              <a:cs typeface="+mn-cs"/>
            </a:rPr>
            <a:t>Select</a:t>
          </a:r>
          <a:r>
            <a:rPr lang="en-US" sz="1400" kern="1200" dirty="0"/>
            <a:t> tool to be used for each capability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 3" panose="05040102010807070707" pitchFamily="18" charset="2"/>
            <a:buChar char=""/>
          </a:pPr>
          <a:r>
            <a:rPr lang="en-US" sz="1400" kern="1200" dirty="0"/>
            <a:t>Does not specify how these tools are connected</a:t>
          </a:r>
        </a:p>
      </dsp:txBody>
      <dsp:txXfrm>
        <a:off x="2469609" y="1312533"/>
        <a:ext cx="2146903" cy="1462500"/>
      </dsp:txXfrm>
    </dsp:sp>
    <dsp:sp modelId="{B5C45713-960B-4B80-BFF8-4D9CC68A676C}">
      <dsp:nvSpPr>
        <dsp:cNvPr id="0" name=""/>
        <dsp:cNvSpPr/>
      </dsp:nvSpPr>
      <dsp:spPr>
        <a:xfrm>
          <a:off x="4937239" y="104899"/>
          <a:ext cx="2683629" cy="107345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Create Solution Architecture</a:t>
          </a:r>
        </a:p>
      </dsp:txBody>
      <dsp:txXfrm>
        <a:off x="5473965" y="104899"/>
        <a:ext cx="1610178" cy="1073451"/>
      </dsp:txXfrm>
    </dsp:sp>
    <dsp:sp modelId="{93BD19F8-D43F-46CA-A2D8-DB887245732B}">
      <dsp:nvSpPr>
        <dsp:cNvPr id="0" name=""/>
        <dsp:cNvSpPr/>
      </dsp:nvSpPr>
      <dsp:spPr>
        <a:xfrm>
          <a:off x="4937239" y="1312533"/>
          <a:ext cx="2146903" cy="146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 3" panose="05040102010807070707" pitchFamily="18" charset="2"/>
            <a:buChar char=""/>
          </a:pPr>
          <a:r>
            <a:rPr lang="en-US" sz="1400" kern="1200" dirty="0"/>
            <a:t>Final Solution using tools selected in Application Architecture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 3" panose="05040102010807070707" pitchFamily="18" charset="2"/>
            <a:buChar char=""/>
          </a:pPr>
          <a:r>
            <a:rPr lang="en-US" sz="1400" kern="1200" dirty="0"/>
            <a:t>Tools and capabilities outside Application Architecture may not be used</a:t>
          </a:r>
        </a:p>
      </dsp:txBody>
      <dsp:txXfrm>
        <a:off x="4937239" y="1312533"/>
        <a:ext cx="2146903" cy="146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D9A2C-1224-45BB-9EC2-ED85A337299D}" type="datetimeFigureOut">
              <a:rPr lang="en-US" smtClean="0"/>
              <a:pPr/>
              <a:t>6/19/2018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21B24-783F-4785-AEFA-DC900429CF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69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E8348-5C75-4277-B91F-4768596546A6}" type="datetimeFigureOut">
              <a:rPr lang="en-US" smtClean="0"/>
              <a:pPr/>
              <a:t>6/19/2018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AB81E-59E5-497E-A9DA-40D5ABD012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10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26508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8059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ext 1 Colum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2149418"/>
            <a:ext cx="8229600" cy="3489382"/>
          </a:xfrm>
        </p:spPr>
        <p:txBody>
          <a:bodyPr wrap="square" tIns="0" bIns="0" numCol="1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8434574" y="6186318"/>
            <a:ext cx="396000" cy="396000"/>
            <a:chOff x="8434574" y="6185274"/>
            <a:chExt cx="396000" cy="396000"/>
          </a:xfrm>
        </p:grpSpPr>
        <p:sp>
          <p:nvSpPr>
            <p:cNvPr id="32" name="Oval 31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L-Shape 32">
              <a:hlinkClick r:id="" action="ppaction://hlinkshowjump?jump=nextslide"/>
            </p:cNvPr>
            <p:cNvSpPr/>
            <p:nvPr userDrawn="1"/>
          </p:nvSpPr>
          <p:spPr>
            <a:xfrm rot="13500000">
              <a:off x="8546814" y="6311558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33"/>
          <p:cNvGrpSpPr/>
          <p:nvPr userDrawn="1"/>
        </p:nvGrpSpPr>
        <p:grpSpPr>
          <a:xfrm>
            <a:off x="7909800" y="6186318"/>
            <a:ext cx="396000" cy="396000"/>
            <a:chOff x="7909800" y="6172200"/>
            <a:chExt cx="396000" cy="396000"/>
          </a:xfrm>
        </p:grpSpPr>
        <p:sp>
          <p:nvSpPr>
            <p:cNvPr id="35" name="Oval 34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L-Shape 35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943" y="6298483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60960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925359"/>
            <a:ext cx="82296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2896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0974" y="1732832"/>
            <a:ext cx="3420000" cy="3420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8434574" y="6186318"/>
            <a:ext cx="396000" cy="396000"/>
            <a:chOff x="8434574" y="6185274"/>
            <a:chExt cx="396000" cy="396000"/>
          </a:xfrm>
        </p:grpSpPr>
        <p:sp>
          <p:nvSpPr>
            <p:cNvPr id="31" name="Oval 30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-Shape 31">
              <a:hlinkClick r:id="" action="ppaction://hlinkshowjump?jump=nextslide"/>
            </p:cNvPr>
            <p:cNvSpPr/>
            <p:nvPr userDrawn="1"/>
          </p:nvSpPr>
          <p:spPr>
            <a:xfrm rot="13500000">
              <a:off x="8546814" y="6311558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/>
          <p:cNvGrpSpPr/>
          <p:nvPr userDrawn="1"/>
        </p:nvGrpSpPr>
        <p:grpSpPr>
          <a:xfrm>
            <a:off x="7909800" y="6186318"/>
            <a:ext cx="396000" cy="396000"/>
            <a:chOff x="7909800" y="6172200"/>
            <a:chExt cx="396000" cy="396000"/>
          </a:xfrm>
        </p:grpSpPr>
        <p:sp>
          <p:nvSpPr>
            <p:cNvPr id="34" name="Oval 33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L-Shape 34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943" y="6298483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6096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4000" b="0" spc="-150">
                <a:solidFill>
                  <a:schemeClr val="accent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EDIT MASTER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191000" y="1723136"/>
            <a:ext cx="4427538" cy="2895600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1" y="5108268"/>
            <a:ext cx="1593850" cy="835332"/>
          </a:xfrm>
        </p:spPr>
        <p:txBody>
          <a:bodyPr wrap="square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103814" y="5108268"/>
            <a:ext cx="1593850" cy="835332"/>
          </a:xfrm>
        </p:spPr>
        <p:txBody>
          <a:bodyPr wrap="square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7086600" y="5108268"/>
            <a:ext cx="1447801" cy="835332"/>
          </a:xfrm>
        </p:spPr>
        <p:txBody>
          <a:bodyPr wrap="square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925359"/>
            <a:ext cx="82296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98589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4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9" r:id="rId2"/>
    <p:sldLayoutId id="2147483690" r:id="rId3"/>
    <p:sldLayoutId id="2147483695" r:id="rId4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0201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16 Building blocks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Reference Architecture Technology Components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09600" y="1644825"/>
          <a:ext cx="8004561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5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3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Layer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Building Block (capability)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Sample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Definitions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High availability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buFont typeface="+mj-lt"/>
                        <a:buNone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Reporting server must be available with minimal downtime in a high availability mode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Data 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buFont typeface="+mj-lt"/>
                        <a:buNone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Specialized ETL tool that can simplify data integration with multiple legacy systems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Job monitoring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buFont typeface="+mj-lt"/>
                        <a:buNone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Need a centralized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portal to manage all the scheduled ETL jobs and have visibility into their status, errors, last run times etc.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Unstructured</a:t>
                      </a:r>
                      <a:r>
                        <a:rPr lang="en-US" sz="1200" baseline="0" dirty="0"/>
                        <a:t> data ETL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buFont typeface="+mj-lt"/>
                        <a:buNone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Need to be able to do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complex data transformations on unstructured data coming out from product reviews, social media feeds etc.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Real time</a:t>
                      </a:r>
                      <a:r>
                        <a:rPr lang="en-US" sz="1200" baseline="0" dirty="0"/>
                        <a:t> processing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buFont typeface="+mj-lt"/>
                        <a:buNone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Need to support real time ETL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processing of data for advanced contextual personalization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Data 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RDBMS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buFont typeface="+mj-lt"/>
                        <a:buNone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Simple reporting requirements that can be easily met using a well defined RDBMS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Data Warehouse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buFont typeface="+mj-lt"/>
                        <a:buNone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Complex,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multi-dimensional drill down reporting requirements using large volumes of historical data and can not be met using simple RDBMS without excessive query processing times.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11843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16 Building blocks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Reference Architecture Technology Components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09600" y="1644825"/>
          <a:ext cx="8004561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5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3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Layer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Building Block (capability)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Sample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Definitions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Unstructured data</a:t>
                      </a:r>
                      <a:r>
                        <a:rPr lang="en-US" sz="1200" baseline="0" dirty="0"/>
                        <a:t> storage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buFont typeface="+mj-lt"/>
                        <a:buNone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Need to store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unstructured social media data in addition to normal transactional data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 memory computing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buFont typeface="+mj-lt"/>
                        <a:buNone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Near real time query processing requirements necessitating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need for in-memory computing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Reporting frontend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Visualization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Needs extending beyond static reporting to in-depth data analysis. </a:t>
                      </a:r>
                    </a:p>
                    <a:p>
                      <a:pPr marL="228600" indent="-2286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Need a specialized tool that supports multi-dimensional data analysis and is geared towards business users (little knowledge of IT required to build reports from scratch)</a:t>
                      </a:r>
                    </a:p>
                    <a:p>
                      <a:pPr marL="228600" indent="-2286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Needs to support automated data refresh from source</a:t>
                      </a:r>
                    </a:p>
                    <a:p>
                      <a:pPr marL="228600" indent="-2286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Must be able to generate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dashboards and other advanced visualizations that are easy to access and collaborate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Alerts and notifications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buFont typeface="+mj-lt"/>
                        <a:buNone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Need alerting capabilities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send out automated alerts when certain metrics cross pre-defined thresholds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Forecasting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buFont typeface="+mj-lt"/>
                        <a:buNone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Need forecasting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capabilities for predicting future metric values based on current trends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buFont typeface="+mj-lt"/>
                        <a:buNone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11843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97379" y="1978502"/>
            <a:ext cx="8114232" cy="3489382"/>
          </a:xfrm>
        </p:spPr>
        <p:txBody>
          <a:bodyPr/>
          <a:lstStyle/>
          <a:p>
            <a:pPr marL="457200" indent="-457200">
              <a:buClr>
                <a:schemeClr val="tx1"/>
              </a:buClr>
              <a:buFont typeface="Wingdings 3" panose="05040102010807070707" pitchFamily="18" charset="2"/>
              <a:buChar char=""/>
            </a:pPr>
            <a:r>
              <a:rPr lang="en-US" dirty="0">
                <a:solidFill>
                  <a:schemeClr val="tx1"/>
                </a:solidFill>
              </a:rPr>
              <a:t>Derived from Reference Architecture</a:t>
            </a:r>
          </a:p>
          <a:p>
            <a:pPr marL="457200" indent="-457200">
              <a:buClr>
                <a:schemeClr val="tx1"/>
              </a:buClr>
              <a:buFont typeface="Wingdings 3" panose="05040102010807070707" pitchFamily="18" charset="2"/>
              <a:buChar char=""/>
            </a:pPr>
            <a:r>
              <a:rPr lang="en-US" dirty="0">
                <a:solidFill>
                  <a:schemeClr val="tx1"/>
                </a:solidFill>
              </a:rPr>
              <a:t>Represents a ‘snapshot’ configuration of technology building blocks for every measurement maturity level</a:t>
            </a:r>
          </a:p>
          <a:p>
            <a:pPr marL="457200" indent="-457200">
              <a:buClr>
                <a:schemeClr val="tx1"/>
              </a:buClr>
              <a:buFont typeface="Wingdings 3" panose="05040102010807070707" pitchFamily="18" charset="2"/>
              <a:buChar char=""/>
            </a:pPr>
            <a:r>
              <a:rPr lang="en-US" dirty="0">
                <a:solidFill>
                  <a:schemeClr val="tx1"/>
                </a:solidFill>
              </a:rPr>
              <a:t>Provides physical tools representing architecture building blocks </a:t>
            </a:r>
            <a:r>
              <a:rPr lang="en-US" sz="1400" i="1" dirty="0">
                <a:solidFill>
                  <a:schemeClr val="tx1"/>
                </a:solidFill>
              </a:rPr>
              <a:t>(Reference Architecture only provides abstract capability, Application Architecture narrows down to a particular tool based on business context)</a:t>
            </a:r>
          </a:p>
          <a:p>
            <a:pPr marL="457200" indent="-457200">
              <a:buClr>
                <a:schemeClr val="tx1"/>
              </a:buClr>
              <a:buFont typeface="Wingdings 3" panose="05040102010807070707" pitchFamily="18" charset="2"/>
              <a:buChar char=""/>
            </a:pPr>
            <a:r>
              <a:rPr lang="en-US" dirty="0">
                <a:solidFill>
                  <a:schemeClr val="tx1"/>
                </a:solidFill>
              </a:rPr>
              <a:t>Reference Architecture is fixed, Application Architecture can have multiple configurations depending upon business priorities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Architecture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Snapshot of Applications Portfolio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Example-Application Architecture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31683" y="1616017"/>
            <a:ext cx="270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Minimal Technology Capabilities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142140" y="2291283"/>
            <a:ext cx="2439162" cy="0"/>
          </a:xfrm>
          <a:prstGeom prst="line">
            <a:avLst/>
          </a:prstGeom>
          <a:ln w="571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40557" y="2320083"/>
            <a:ext cx="39046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Infrastructure-Simple password based login to reporting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Data Integration-Primitive data integration capabilities, handful of ETL jobs running without monitoring/error handling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Storage-Simple RDBMS stores for staging/production environments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Reporting-Static dashboards that lack interactive capabilities such as drill-down reporting, parametric analysis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1316" y="4166742"/>
            <a:ext cx="43997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Ideal for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/>
              <a:t>Tracking basic count-based metrics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/>
              <a:t>Data limited to small number of silos(usually 2/3)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/>
              <a:t>Companies only just starting out on their measurement journeys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3582" y="878977"/>
            <a:ext cx="8229600" cy="466725"/>
          </a:xfrm>
        </p:spPr>
        <p:txBody>
          <a:bodyPr/>
          <a:lstStyle/>
          <a:p>
            <a:r>
              <a:rPr lang="en-GB" dirty="0"/>
              <a:t>Maturity Level 1 (Ad-hoc reporting)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16" y="1546574"/>
            <a:ext cx="4709241" cy="241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330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Example-Application Architecture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26610" y="1354278"/>
            <a:ext cx="3674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Complex BI needs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430966" y="1736259"/>
            <a:ext cx="2439162" cy="0"/>
          </a:xfrm>
          <a:prstGeom prst="line">
            <a:avLst/>
          </a:prstGeom>
          <a:ln w="571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26610" y="1826328"/>
            <a:ext cx="36101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Infrastructure-Need to support multiple teams/roles with varying information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Data Integration-Complex data transformation requirements covering multiple teams, campaigns, and geographies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Storage-Need to support complex, and ad-hoc drill-down reporting queries on large volumes of historical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Reporting-Need support for advanced reporting patterns (what-if analysis, differential reporting, heat-maps, forecasting etc.)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3757" y="4227015"/>
            <a:ext cx="459850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Suited for</a:t>
            </a:r>
          </a:p>
          <a:p>
            <a:endParaRPr lang="en-US" sz="1400" b="1" dirty="0"/>
          </a:p>
          <a:p>
            <a:pPr marL="182880" indent="-182880">
              <a:buFont typeface="Arial" pitchFamily="34" charset="0"/>
              <a:buChar char="•"/>
            </a:pPr>
            <a:r>
              <a:rPr lang="en-US" sz="1400" dirty="0"/>
              <a:t>Requirement to track operational metrics and business outcomes. Need for ad-hoc, drill down reporting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sz="1400" dirty="0"/>
              <a:t>Data scattered in multiple silos</a:t>
            </a:r>
          </a:p>
          <a:p>
            <a:pPr algn="ctr"/>
            <a:endParaRPr lang="en-US" sz="140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7322" y="905480"/>
            <a:ext cx="8229600" cy="466725"/>
          </a:xfrm>
        </p:spPr>
        <p:txBody>
          <a:bodyPr/>
          <a:lstStyle/>
          <a:p>
            <a:r>
              <a:rPr lang="en-GB" dirty="0"/>
              <a:t>Maturity Level 4 (Forecasting and Simulation)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65" y="1515080"/>
            <a:ext cx="5228645" cy="255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330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Vs. Application Architecture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20405" y="2256099"/>
            <a:ext cx="31448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Maturity level 1</a:t>
            </a:r>
          </a:p>
          <a:p>
            <a:pPr algn="ctr"/>
            <a:r>
              <a:rPr lang="en-US" sz="1400" dirty="0"/>
              <a:t>(Ad-hoc reporting on count based metrics)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83322" y="2323039"/>
            <a:ext cx="3144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Maturity level 2</a:t>
            </a:r>
          </a:p>
          <a:p>
            <a:pPr algn="ctr"/>
            <a:r>
              <a:rPr lang="en-US" sz="1400" dirty="0"/>
              <a:t>(Advanced reporting needs )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100" y="3247401"/>
            <a:ext cx="1717705" cy="991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Reference Architecture (R)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42662" y="3254523"/>
            <a:ext cx="1717705" cy="9913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Application Architecture (A)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26941" y="3271615"/>
            <a:ext cx="1717705" cy="991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Reference Architecture (R)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82503" y="3278737"/>
            <a:ext cx="1717705" cy="9913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Application Architecture (B)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803164" y="4281444"/>
            <a:ext cx="3461048" cy="1027357"/>
            <a:chOff x="1803164" y="4281444"/>
            <a:chExt cx="3461048" cy="1027357"/>
          </a:xfrm>
        </p:grpSpPr>
        <p:sp>
          <p:nvSpPr>
            <p:cNvPr id="13" name="Left Brace 12"/>
            <p:cNvSpPr/>
            <p:nvPr/>
          </p:nvSpPr>
          <p:spPr>
            <a:xfrm rot="16200000">
              <a:off x="3234585" y="2850023"/>
              <a:ext cx="598206" cy="3461048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38856" y="4939469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Same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66376" y="4264351"/>
            <a:ext cx="3461048" cy="1649777"/>
            <a:chOff x="4066376" y="4264351"/>
            <a:chExt cx="3461048" cy="1649777"/>
          </a:xfrm>
        </p:grpSpPr>
        <p:sp>
          <p:nvSpPr>
            <p:cNvPr id="15" name="Left Brace 14"/>
            <p:cNvSpPr/>
            <p:nvPr/>
          </p:nvSpPr>
          <p:spPr>
            <a:xfrm rot="16200000">
              <a:off x="5165222" y="3165505"/>
              <a:ext cx="1263355" cy="3461048"/>
            </a:xfrm>
            <a:prstGeom prst="leftBrace">
              <a:avLst>
                <a:gd name="adj1" fmla="val 8333"/>
                <a:gd name="adj2" fmla="val 5049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39697" y="5544796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Different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Architecture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Connecting applications for specific business needs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67" y="1532785"/>
            <a:ext cx="7694872" cy="438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9930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Technology/Business Alignment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Steps to create Business aligned Digital Measurement architectures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576694758"/>
              </p:ext>
            </p:extLst>
          </p:nvPr>
        </p:nvGraphicFramePr>
        <p:xfrm>
          <a:off x="760575" y="2436111"/>
          <a:ext cx="7622849" cy="2879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389930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Digital Measurement Technology Strategies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17021" y="1267191"/>
            <a:ext cx="8229600" cy="466725"/>
          </a:xfrm>
        </p:spPr>
        <p:txBody>
          <a:bodyPr/>
          <a:lstStyle/>
          <a:p>
            <a:r>
              <a:rPr lang="en-US" dirty="0"/>
              <a:t>How can we help?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80017" y="1981777"/>
            <a:ext cx="5373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Catalog immediate, mid-term(6/9 month), long term(12-24 months)</a:t>
            </a:r>
          </a:p>
          <a:p>
            <a:r>
              <a:rPr lang="en-US" sz="2000" dirty="0"/>
              <a:t>Business requirements specific to Digital Measurement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80017" y="3391743"/>
            <a:ext cx="45890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Create detailed Application Architecture for each phase including capturing granular technology capabilities required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80017" y="4809427"/>
            <a:ext cx="2417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Vendor selection services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931" y="1890103"/>
            <a:ext cx="1095375" cy="10191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605" y="4715728"/>
            <a:ext cx="962025" cy="9239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470" y="3383878"/>
            <a:ext cx="876300" cy="8572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350774" y="22150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  <a:endParaRPr lang="hi-IN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50774" y="3669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  <a:endParaRPr lang="hi-IN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50774" y="49787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  <a:endParaRPr lang="hi-I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Measurement Maturity Levels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The Capability View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56222" y="1894539"/>
            <a:ext cx="3159177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Font typeface="Wingdings 3" panose="05040102010807070707" pitchFamily="18" charset="2"/>
              <a:buChar char=""/>
            </a:pPr>
            <a:r>
              <a:rPr lang="en-GB" dirty="0"/>
              <a:t>A maturity level defines a combination of tools, resource capabilities and processes that collectively qualify the business value generated from measurement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Font typeface="Wingdings 3" panose="05040102010807070707" pitchFamily="18" charset="2"/>
              <a:buChar char=""/>
            </a:pPr>
            <a:r>
              <a:rPr lang="en-GB" dirty="0"/>
              <a:t>6 maturity levels</a:t>
            </a:r>
          </a:p>
          <a:p>
            <a:pPr marL="285750" indent="-285750">
              <a:buClr>
                <a:schemeClr val="tx1"/>
              </a:buClr>
              <a:buFont typeface="Wingdings 3" panose="05040102010807070707" pitchFamily="18" charset="2"/>
              <a:buChar char=""/>
            </a:pPr>
            <a:r>
              <a:rPr lang="en-GB" dirty="0"/>
              <a:t>Maturity levels help companies maintain a roadmap for increasing business value from measurement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66" y="1894539"/>
            <a:ext cx="5319514" cy="333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459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Implementing measurement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Architecture challenges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6214" y="1945816"/>
            <a:ext cx="7751036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Font typeface="Wingdings 3" panose="05040102010807070707" pitchFamily="18" charset="2"/>
              <a:buChar char=""/>
            </a:pPr>
            <a:r>
              <a:rPr lang="en-GB" sz="2400" dirty="0"/>
              <a:t>Which tools/capabilities to adopt at each maturity level?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Font typeface="Wingdings 3" panose="05040102010807070707" pitchFamily="18" charset="2"/>
              <a:buChar char=""/>
            </a:pPr>
            <a:r>
              <a:rPr lang="en-GB" sz="2400" dirty="0"/>
              <a:t>How to develop a measurement technology roadmap that provides a 2/3 yr. technology on-boarding plan?</a:t>
            </a:r>
          </a:p>
          <a:p>
            <a:pPr marL="342900" indent="-342900">
              <a:buClr>
                <a:schemeClr val="tx1"/>
              </a:buClr>
              <a:buFont typeface="Wingdings 3" panose="05040102010807070707" pitchFamily="18" charset="2"/>
              <a:buChar char=""/>
            </a:pPr>
            <a:r>
              <a:rPr lang="en-GB" sz="2400" dirty="0"/>
              <a:t>How to decouple project based, tactical implementations from strategic technology direction?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414459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09017" y="2529555"/>
            <a:ext cx="387798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u="sng" dirty="0"/>
              <a:t>Our Solution</a:t>
            </a:r>
          </a:p>
          <a:p>
            <a:pPr algn="ctr"/>
            <a:r>
              <a:rPr lang="en-US" sz="2400" dirty="0"/>
              <a:t>A 3 step architecture</a:t>
            </a:r>
          </a:p>
          <a:p>
            <a:pPr algn="ctr"/>
            <a:r>
              <a:rPr lang="en-US" sz="2400" dirty="0"/>
              <a:t>development method</a:t>
            </a:r>
          </a:p>
          <a:p>
            <a:pPr algn="ctr"/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92" y="1572873"/>
            <a:ext cx="5257800" cy="38576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Architecture Levels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Modularized Measurement Architectures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75249" y="4486490"/>
            <a:ext cx="32034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Company/Maturity level independent. Generic repository of business intelligence technology capabilities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80433" y="3563160"/>
            <a:ext cx="3898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Derived from Reference Architecture and specific to a maturity level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2581521"/>
            <a:ext cx="3898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Specific to a client/maturity level and project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 Architecture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499" y="1808376"/>
            <a:ext cx="493814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Overarching Technology Blueprint capturing all possible technology capabilities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Organizes technology requirements into abstract ‘layers’ comprised of ‘building blocks’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Each measurement maturity level comprises of a combination of specific building blocks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0055" y="1345107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What is it?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60203" y="1709607"/>
            <a:ext cx="1346031" cy="5384"/>
          </a:xfrm>
          <a:prstGeom prst="line">
            <a:avLst/>
          </a:prstGeom>
          <a:ln w="571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04433" y="4275956"/>
            <a:ext cx="51299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Helps align technology investments to business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Helps maintain a strategic vision while focusing on a tactical execution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Greatly simplifies technology procurement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5898" y="3876809"/>
            <a:ext cx="1588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en-GB" b="1" dirty="0"/>
              <a:t>Why have it?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720410" y="4248746"/>
            <a:ext cx="1346031" cy="5384"/>
          </a:xfrm>
          <a:prstGeom prst="line">
            <a:avLst/>
          </a:prstGeom>
          <a:ln w="571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580" y="1793751"/>
            <a:ext cx="3178318" cy="328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459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 Architecture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16 Architecture building blocks organized in 4 layers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58414" y="55746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97" y="1704368"/>
            <a:ext cx="7685586" cy="405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1843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4 layers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Conceptual ‘bundling’ of technology capabilities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888764" y="2089394"/>
            <a:ext cx="1880075" cy="320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Infrastructure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71382" y="2008258"/>
            <a:ext cx="51103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All capabilities for physically hosting the final reports in secure, scalable manner and for providing access for business users</a:t>
            </a:r>
          </a:p>
          <a:p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878793" y="3110782"/>
            <a:ext cx="1880075" cy="384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Data Integration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87049" y="2989600"/>
            <a:ext cx="51103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Capabilities required to extract, transform and load large datasets from source systems into final reporting databases</a:t>
            </a:r>
          </a:p>
          <a:p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860277" y="4169036"/>
            <a:ext cx="1880075" cy="384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Data Storage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77079" y="4056400"/>
            <a:ext cx="51103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Physical database technologies used for storing transformed data. Could range from simple RDBMS tools to complex columnar databases and appliances</a:t>
            </a:r>
          </a:p>
          <a:p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841761" y="5073466"/>
            <a:ext cx="1880075" cy="384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Reporting frontend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75655" y="4995014"/>
            <a:ext cx="51103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Tools and capabilities required for building final reports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8511843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16 Building blocks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Reference Architecture Technology Components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09600" y="1644825"/>
          <a:ext cx="8004561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5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3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Layer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Building Block (capability)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Sample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Definitions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200" dirty="0"/>
                        <a:t>Databases</a:t>
                      </a:r>
                      <a:r>
                        <a:rPr lang="en-US" sz="1200" baseline="0" dirty="0"/>
                        <a:t> must be secured from unauthorized external access and follow all security policies (password management, user management, monitoring control etc.) of the company. 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200" baseline="0" dirty="0"/>
                        <a:t>If hosted externally, they may only be hosted in virtual private clouds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200" baseline="0" dirty="0"/>
                        <a:t>Only users logged into the corporate intranet can access reports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Role</a:t>
                      </a:r>
                      <a:r>
                        <a:rPr lang="en-US" sz="1200" baseline="0" dirty="0"/>
                        <a:t> based access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200" dirty="0"/>
                        <a:t>Report</a:t>
                      </a:r>
                      <a:r>
                        <a:rPr lang="en-US" sz="1200" baseline="0" dirty="0"/>
                        <a:t> access must be controlled through a centralized management system that defines which organizational role/user can access which report. 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200" baseline="0" dirty="0"/>
                        <a:t>More granular control maybe required to isolate particular areas of the report (e.g. allow using certain financial filters across all reports by only certain roles in the company)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Single sign-on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Users</a:t>
                      </a:r>
                      <a:r>
                        <a:rPr lang="en-US" sz="1200" baseline="0" dirty="0"/>
                        <a:t> logged into the corporate network should not be asked for passwords when trying to login to the reporting server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Portal 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</a:t>
                      </a:r>
                      <a:r>
                        <a:rPr lang="en-US" sz="1200" baseline="0" dirty="0"/>
                        <a:t> reports need to be embedded into our corporate intranet and no separate frontend should be required for accessing reporting server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11843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ix 4:3 Light">
  <a:themeElements>
    <a:clrScheme name="Six Reasons">
      <a:dk1>
        <a:srgbClr val="018CCF"/>
      </a:dk1>
      <a:lt1>
        <a:sysClr val="window" lastClr="FFFFFF"/>
      </a:lt1>
      <a:dk2>
        <a:srgbClr val="72808A"/>
      </a:dk2>
      <a:lt2>
        <a:srgbClr val="006CB9"/>
      </a:lt2>
      <a:accent1>
        <a:srgbClr val="015998"/>
      </a:accent1>
      <a:accent2>
        <a:srgbClr val="394147"/>
      </a:accent2>
      <a:accent3>
        <a:srgbClr val="12254C"/>
      </a:accent3>
      <a:accent4>
        <a:srgbClr val="D8D8D8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Six">
      <a:majorFont>
        <a:latin typeface="Novecento sans wide UltraLight"/>
        <a:ea typeface=""/>
        <a:cs typeface=""/>
      </a:majorFont>
      <a:minorFont>
        <a:latin typeface="Cantar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26188</TotalTime>
  <Words>1193</Words>
  <Application>Microsoft Office PowerPoint</Application>
  <PresentationFormat>On-screen Show (4:3)</PresentationFormat>
  <Paragraphs>158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Cantarell</vt:lpstr>
      <vt:lpstr>Novecento sans wide UltraLight</vt:lpstr>
      <vt:lpstr>Wingdings 3</vt:lpstr>
      <vt:lpstr>Six 4:3 Light</vt:lpstr>
      <vt:lpstr>PowerPoint Presentation</vt:lpstr>
      <vt:lpstr>Measurement Maturity Levels</vt:lpstr>
      <vt:lpstr>Implementing measurement</vt:lpstr>
      <vt:lpstr>PowerPoint Presentation</vt:lpstr>
      <vt:lpstr>3 Architecture Levels</vt:lpstr>
      <vt:lpstr>Reference Architecture</vt:lpstr>
      <vt:lpstr>Reference Architecture</vt:lpstr>
      <vt:lpstr>The 4 layers</vt:lpstr>
      <vt:lpstr>16 Building blocks</vt:lpstr>
      <vt:lpstr>16 Building blocks</vt:lpstr>
      <vt:lpstr>16 Building blocks</vt:lpstr>
      <vt:lpstr>Application Architecture</vt:lpstr>
      <vt:lpstr>Example-Application Architecture</vt:lpstr>
      <vt:lpstr>Example-Application Architecture</vt:lpstr>
      <vt:lpstr>Reference Vs. Application Architecture</vt:lpstr>
      <vt:lpstr>Solution Architecture</vt:lpstr>
      <vt:lpstr>Technology/Business Alignment</vt:lpstr>
      <vt:lpstr>Developing Digital Measurement Technology Strategies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Digistak</dc:creator>
  <cp:lastModifiedBy>DS</cp:lastModifiedBy>
  <cp:revision>2398</cp:revision>
  <dcterms:created xsi:type="dcterms:W3CDTF">2006-08-16T00:00:00Z</dcterms:created>
  <dcterms:modified xsi:type="dcterms:W3CDTF">2018-06-19T05:16:08Z</dcterms:modified>
</cp:coreProperties>
</file>